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306" r:id="rId3"/>
    <p:sldId id="296" r:id="rId4"/>
    <p:sldId id="292" r:id="rId5"/>
    <p:sldId id="313" r:id="rId6"/>
    <p:sldId id="302" r:id="rId7"/>
    <p:sldId id="303" r:id="rId8"/>
    <p:sldId id="304" r:id="rId9"/>
    <p:sldId id="300" r:id="rId10"/>
    <p:sldId id="293" r:id="rId11"/>
    <p:sldId id="311" r:id="rId12"/>
    <p:sldId id="314" r:id="rId13"/>
    <p:sldId id="312" r:id="rId14"/>
    <p:sldId id="295" r:id="rId15"/>
    <p:sldId id="297" r:id="rId16"/>
    <p:sldId id="298" r:id="rId17"/>
    <p:sldId id="315" r:id="rId18"/>
    <p:sldId id="305" r:id="rId19"/>
    <p:sldId id="294" r:id="rId20"/>
    <p:sldId id="275" r:id="rId21"/>
    <p:sldId id="316" r:id="rId22"/>
    <p:sldId id="317" r:id="rId23"/>
    <p:sldId id="307" r:id="rId24"/>
    <p:sldId id="309" r:id="rId25"/>
    <p:sldId id="308" r:id="rId26"/>
    <p:sldId id="272" r:id="rId27"/>
    <p:sldId id="291" r:id="rId28"/>
    <p:sldId id="273" r:id="rId29"/>
    <p:sldId id="288" r:id="rId30"/>
    <p:sldId id="286" r:id="rId31"/>
    <p:sldId id="274" r:id="rId32"/>
    <p:sldId id="276" r:id="rId33"/>
    <p:sldId id="277" r:id="rId34"/>
    <p:sldId id="278" r:id="rId35"/>
    <p:sldId id="279" r:id="rId36"/>
    <p:sldId id="280" r:id="rId37"/>
    <p:sldId id="290" r:id="rId38"/>
    <p:sldId id="281" r:id="rId39"/>
    <p:sldId id="283" r:id="rId40"/>
    <p:sldId id="301" r:id="rId41"/>
    <p:sldId id="318" r:id="rId42"/>
    <p:sldId id="319" r:id="rId43"/>
    <p:sldId id="310" r:id="rId44"/>
    <p:sldId id="320" r:id="rId45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8"/>
    <p:restoredTop sz="94828"/>
  </p:normalViewPr>
  <p:slideViewPr>
    <p:cSldViewPr snapToGrid="0" snapToObjects="1">
      <p:cViewPr>
        <p:scale>
          <a:sx n="110" d="100"/>
          <a:sy n="110" d="100"/>
        </p:scale>
        <p:origin x="96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Agricultural</a:t>
            </a:r>
            <a:r>
              <a:rPr lang="en-US" b="1" baseline="0" dirty="0"/>
              <a:t> Shortage Penalty </a:t>
            </a:r>
            <a:r>
              <a:rPr lang="en-US" baseline="0" dirty="0"/>
              <a:t>(CVPM13G - may)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Sheet1!$B$4:$B$14</c:f>
              <c:numCache>
                <c:formatCode>0.00</c:formatCode>
                <c:ptCount val="11"/>
                <c:pt idx="0">
                  <c:v>136.8500061035156</c:v>
                </c:pt>
                <c:pt idx="1">
                  <c:v>150.529998779297</c:v>
                </c:pt>
                <c:pt idx="2">
                  <c:v>164.2200012207031</c:v>
                </c:pt>
                <c:pt idx="3">
                  <c:v>177.8999938964844</c:v>
                </c:pt>
                <c:pt idx="4">
                  <c:v>191.5899963378906</c:v>
                </c:pt>
                <c:pt idx="5">
                  <c:v>205.2700042724609</c:v>
                </c:pt>
                <c:pt idx="6">
                  <c:v>218.9600067138672</c:v>
                </c:pt>
                <c:pt idx="7">
                  <c:v>232.6399993896484</c:v>
                </c:pt>
                <c:pt idx="8">
                  <c:v>246.3300018310547</c:v>
                </c:pt>
                <c:pt idx="9">
                  <c:v>260.0100097656249</c:v>
                </c:pt>
                <c:pt idx="10">
                  <c:v>273.7000122070312</c:v>
                </c:pt>
              </c:numCache>
            </c:numRef>
          </c:xVal>
          <c:yVal>
            <c:numRef>
              <c:f>Sheet1!$C$4:$C$14</c:f>
              <c:numCache>
                <c:formatCode>0</c:formatCode>
                <c:ptCount val="11"/>
                <c:pt idx="0">
                  <c:v>73060.6171875</c:v>
                </c:pt>
                <c:pt idx="1">
                  <c:v>57403.41015625</c:v>
                </c:pt>
                <c:pt idx="2">
                  <c:v>45090.62890625</c:v>
                </c:pt>
                <c:pt idx="3">
                  <c:v>35526.5</c:v>
                </c:pt>
                <c:pt idx="4">
                  <c:v>26739.369140625</c:v>
                </c:pt>
                <c:pt idx="5">
                  <c:v>18543.55078125</c:v>
                </c:pt>
                <c:pt idx="6">
                  <c:v>11191.51953125</c:v>
                </c:pt>
                <c:pt idx="7">
                  <c:v>6125.72998046875</c:v>
                </c:pt>
                <c:pt idx="8">
                  <c:v>3262.389892578125</c:v>
                </c:pt>
                <c:pt idx="9">
                  <c:v>1012.859985351562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387072"/>
        <c:axId val="843597040"/>
      </c:scatterChart>
      <c:valAx>
        <c:axId val="843387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Delivery (TAF)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597040"/>
        <c:crosses val="autoZero"/>
        <c:crossBetween val="midCat"/>
      </c:valAx>
      <c:valAx>
        <c:axId val="843597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Penalty (K$)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387072"/>
        <c:crosses val="autoZero"/>
        <c:crossBetween val="midCat"/>
        <c:majorUnit val="150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 dirty="0"/>
              <a:t>Urban Shortage Penalty </a:t>
            </a:r>
            <a:r>
              <a:rPr lang="en-US" baseline="0" dirty="0"/>
              <a:t>(EBMUD </a:t>
            </a:r>
            <a:r>
              <a:rPr lang="en-US" baseline="0" dirty="0" err="1"/>
              <a:t>ext</a:t>
            </a:r>
            <a:r>
              <a:rPr lang="en-US" baseline="0" dirty="0"/>
              <a:t> - </a:t>
            </a:r>
            <a:r>
              <a:rPr lang="en-US" baseline="0" dirty="0" err="1"/>
              <a:t>june</a:t>
            </a:r>
            <a:r>
              <a:rPr lang="en-US" baseline="0" dirty="0"/>
              <a:t>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Sheet2!$B$4:$B$11</c:f>
              <c:numCache>
                <c:formatCode>0.000</c:formatCode>
                <c:ptCount val="8"/>
                <c:pt idx="0">
                  <c:v>1.289999961853027</c:v>
                </c:pt>
                <c:pt idx="1">
                  <c:v>3.859999895095824</c:v>
                </c:pt>
                <c:pt idx="2">
                  <c:v>6.429999828338623</c:v>
                </c:pt>
                <c:pt idx="3">
                  <c:v>9.010000228881835</c:v>
                </c:pt>
                <c:pt idx="4">
                  <c:v>10.28999996185303</c:v>
                </c:pt>
                <c:pt idx="5">
                  <c:v>11.57999992370605</c:v>
                </c:pt>
                <c:pt idx="6">
                  <c:v>12.22000026702881</c:v>
                </c:pt>
                <c:pt idx="7">
                  <c:v>12.86999988555908</c:v>
                </c:pt>
              </c:numCache>
            </c:numRef>
          </c:xVal>
          <c:yVal>
            <c:numRef>
              <c:f>Sheet2!$C$4:$C$11</c:f>
              <c:numCache>
                <c:formatCode>0</c:formatCode>
                <c:ptCount val="8"/>
                <c:pt idx="0">
                  <c:v>561962.1874999999</c:v>
                </c:pt>
                <c:pt idx="1">
                  <c:v>66161.6328125</c:v>
                </c:pt>
                <c:pt idx="2">
                  <c:v>20769.30078125</c:v>
                </c:pt>
                <c:pt idx="3">
                  <c:v>7438.879882812499</c:v>
                </c:pt>
                <c:pt idx="4">
                  <c:v>4065.949951171875</c:v>
                </c:pt>
                <c:pt idx="5">
                  <c:v>1711.380004882812</c:v>
                </c:pt>
                <c:pt idx="6">
                  <c:v>791.4000244140624</c:v>
                </c:pt>
                <c:pt idx="7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3467072"/>
        <c:axId val="843469776"/>
      </c:scatterChart>
      <c:valAx>
        <c:axId val="8434670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Delivery (TAF)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469776"/>
        <c:crosses val="autoZero"/>
        <c:crossBetween val="midCat"/>
      </c:valAx>
      <c:valAx>
        <c:axId val="843469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Penalty (K$)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4670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1585280005982"/>
          <c:y val="0.185648148148148"/>
          <c:w val="0.843868353578495"/>
          <c:h val="0.63773913677457"/>
        </c:manualLayout>
      </c:layout>
      <c:scatterChart>
        <c:scatterStyle val="lineMarker"/>
        <c:varyColors val="0"/>
        <c:ser>
          <c:idx val="0"/>
          <c:order val="0"/>
          <c:spPr>
            <a:ln w="571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57150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xVal>
            <c:numRef>
              <c:f>Sheet1!$B$4:$B$14</c:f>
              <c:numCache>
                <c:formatCode>0.00</c:formatCode>
                <c:ptCount val="11"/>
                <c:pt idx="0">
                  <c:v>136.8500061035156</c:v>
                </c:pt>
                <c:pt idx="1">
                  <c:v>150.529998779297</c:v>
                </c:pt>
                <c:pt idx="2">
                  <c:v>164.2200012207031</c:v>
                </c:pt>
                <c:pt idx="3">
                  <c:v>177.8999938964844</c:v>
                </c:pt>
                <c:pt idx="4">
                  <c:v>191.5899963378906</c:v>
                </c:pt>
                <c:pt idx="5">
                  <c:v>205.2700042724609</c:v>
                </c:pt>
                <c:pt idx="6">
                  <c:v>218.9600067138672</c:v>
                </c:pt>
                <c:pt idx="7">
                  <c:v>232.6399993896484</c:v>
                </c:pt>
                <c:pt idx="8">
                  <c:v>246.3300018310547</c:v>
                </c:pt>
                <c:pt idx="9">
                  <c:v>260.0100097656248</c:v>
                </c:pt>
                <c:pt idx="10">
                  <c:v>273.7000122070312</c:v>
                </c:pt>
              </c:numCache>
            </c:numRef>
          </c:xVal>
          <c:yVal>
            <c:numRef>
              <c:f>Sheet1!$C$4:$C$14</c:f>
              <c:numCache>
                <c:formatCode>0</c:formatCode>
                <c:ptCount val="11"/>
                <c:pt idx="0">
                  <c:v>73060.6171875</c:v>
                </c:pt>
                <c:pt idx="1">
                  <c:v>57403.41015625</c:v>
                </c:pt>
                <c:pt idx="2">
                  <c:v>45090.62890625</c:v>
                </c:pt>
                <c:pt idx="3">
                  <c:v>35526.5</c:v>
                </c:pt>
                <c:pt idx="4">
                  <c:v>26739.369140625</c:v>
                </c:pt>
                <c:pt idx="5">
                  <c:v>18543.55078125</c:v>
                </c:pt>
                <c:pt idx="6">
                  <c:v>11191.51953125</c:v>
                </c:pt>
                <c:pt idx="7">
                  <c:v>6125.72998046875</c:v>
                </c:pt>
                <c:pt idx="8">
                  <c:v>3262.389892578125</c:v>
                </c:pt>
                <c:pt idx="9">
                  <c:v>1012.859985351562</c:v>
                </c:pt>
                <c:pt idx="10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5679152"/>
        <c:axId val="1343809824"/>
      </c:scatterChart>
      <c:valAx>
        <c:axId val="1345679152"/>
        <c:scaling>
          <c:orientation val="minMax"/>
          <c:min val="100.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Delivery (TAF)</a:t>
                </a:r>
              </a:p>
            </c:rich>
          </c:tx>
          <c:layout>
            <c:manualLayout>
              <c:xMode val="edge"/>
              <c:yMode val="edge"/>
              <c:x val="0.753101829186381"/>
              <c:y val="0.86873912221115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3809824"/>
        <c:crosses val="autoZero"/>
        <c:crossBetween val="midCat"/>
      </c:valAx>
      <c:valAx>
        <c:axId val="13438098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/>
                  <a:t>Penalty (K$)</a:t>
                </a:r>
              </a:p>
            </c:rich>
          </c:tx>
          <c:layout>
            <c:manualLayout>
              <c:xMode val="edge"/>
              <c:yMode val="edge"/>
              <c:x val="0.0445153810616706"/>
              <c:y val="0.1252126500405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5679152"/>
        <c:crosses val="autoZero"/>
        <c:crossBetween val="midCat"/>
        <c:majorUnit val="150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2"/>
          <c:order val="0"/>
          <c:tx>
            <c:strRef>
              <c:f>pyvin!$B$10</c:f>
              <c:strCache>
                <c:ptCount val="1"/>
                <c:pt idx="0">
                  <c:v>glpk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pyvin!$C$4</c:f>
              <c:numCache>
                <c:formatCode>General</c:formatCode>
                <c:ptCount val="1"/>
                <c:pt idx="0">
                  <c:v>2.933335E6</c:v>
                </c:pt>
              </c:numCache>
            </c:numRef>
          </c:cat>
          <c:val>
            <c:numRef>
              <c:f>pyvin!$G$10</c:f>
              <c:numCache>
                <c:formatCode>0.00000000</c:formatCode>
                <c:ptCount val="1"/>
                <c:pt idx="0">
                  <c:v>100.0</c:v>
                </c:pt>
              </c:numCache>
            </c:numRef>
          </c:val>
        </c:ser>
        <c:ser>
          <c:idx val="0"/>
          <c:order val="1"/>
          <c:tx>
            <c:strRef>
              <c:f>pyvin!$B$4</c:f>
              <c:strCache>
                <c:ptCount val="1"/>
                <c:pt idx="0">
                  <c:v>cbc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pyvin!$C$4</c:f>
              <c:numCache>
                <c:formatCode>General</c:formatCode>
                <c:ptCount val="1"/>
                <c:pt idx="0">
                  <c:v>2.933335E6</c:v>
                </c:pt>
              </c:numCache>
            </c:numRef>
          </c:cat>
          <c:val>
            <c:numRef>
              <c:f>pyvin!$G$4</c:f>
              <c:numCache>
                <c:formatCode>0.00000000</c:formatCode>
                <c:ptCount val="1"/>
                <c:pt idx="0">
                  <c:v>99.99999970744623</c:v>
                </c:pt>
              </c:numCache>
            </c:numRef>
          </c:val>
        </c:ser>
        <c:ser>
          <c:idx val="1"/>
          <c:order val="2"/>
          <c:tx>
            <c:strRef>
              <c:f>pyvin!$B$7</c:f>
              <c:strCache>
                <c:ptCount val="1"/>
                <c:pt idx="0">
                  <c:v>cplex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pyvin!$C$4</c:f>
              <c:numCache>
                <c:formatCode>General</c:formatCode>
                <c:ptCount val="1"/>
                <c:pt idx="0">
                  <c:v>2.933335E6</c:v>
                </c:pt>
              </c:numCache>
            </c:numRef>
          </c:cat>
          <c:val>
            <c:numRef>
              <c:f>pyvin!$G$7</c:f>
              <c:numCache>
                <c:formatCode>0.00000000</c:formatCode>
                <c:ptCount val="1"/>
                <c:pt idx="0">
                  <c:v>100.0</c:v>
                </c:pt>
              </c:numCache>
            </c:numRef>
          </c:val>
        </c:ser>
        <c:ser>
          <c:idx val="3"/>
          <c:order val="3"/>
          <c:tx>
            <c:strRef>
              <c:f>pyvin!$B$13</c:f>
              <c:strCache>
                <c:ptCount val="1"/>
                <c:pt idx="0">
                  <c:v>gurobi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pyvin!$C$4</c:f>
              <c:numCache>
                <c:formatCode>General</c:formatCode>
                <c:ptCount val="1"/>
                <c:pt idx="0">
                  <c:v>2.933335E6</c:v>
                </c:pt>
              </c:numCache>
            </c:numRef>
          </c:cat>
          <c:val>
            <c:numRef>
              <c:f>pyvin!$G$13</c:f>
              <c:numCache>
                <c:formatCode>0.00000000</c:formatCode>
                <c:ptCount val="1"/>
                <c:pt idx="0">
                  <c:v>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shape val="box"/>
        <c:axId val="1301212656"/>
        <c:axId val="1246293120"/>
        <c:axId val="1300848720"/>
      </c:bar3DChart>
      <c:catAx>
        <c:axId val="1301212656"/>
        <c:scaling>
          <c:orientation val="minMax"/>
        </c:scaling>
        <c:delete val="1"/>
        <c:axPos val="b"/>
        <c:numFmt formatCode="#,##0" sourceLinked="0"/>
        <c:majorTickMark val="none"/>
        <c:minorTickMark val="none"/>
        <c:tickLblPos val="nextTo"/>
        <c:crossAx val="1246293120"/>
        <c:crosses val="autoZero"/>
        <c:auto val="1"/>
        <c:lblAlgn val="ctr"/>
        <c:lblOffset val="100"/>
        <c:noMultiLvlLbl val="0"/>
      </c:catAx>
      <c:valAx>
        <c:axId val="1246293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#,##0.00000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301212656"/>
        <c:crosses val="autoZero"/>
        <c:crossBetween val="between"/>
      </c:valAx>
      <c:serAx>
        <c:axId val="1300848720"/>
        <c:scaling>
          <c:orientation val="minMax"/>
        </c:scaling>
        <c:delete val="1"/>
        <c:axPos val="b"/>
        <c:majorTickMark val="out"/>
        <c:minorTickMark val="none"/>
        <c:tickLblPos val="nextTo"/>
        <c:crossAx val="1246293120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2"/>
          <c:order val="0"/>
          <c:tx>
            <c:strRef>
              <c:f>pyvin!$B$9</c:f>
              <c:strCache>
                <c:ptCount val="1"/>
                <c:pt idx="0">
                  <c:v>glpk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pyvin!$C$3</c:f>
              <c:numCache>
                <c:formatCode>General</c:formatCode>
                <c:ptCount val="1"/>
                <c:pt idx="0">
                  <c:v>1.430915E6</c:v>
                </c:pt>
              </c:numCache>
            </c:numRef>
          </c:cat>
          <c:val>
            <c:numRef>
              <c:f>pyvin!$G$9</c:f>
              <c:numCache>
                <c:formatCode>0.00000000</c:formatCode>
                <c:ptCount val="1"/>
                <c:pt idx="0">
                  <c:v>100.0</c:v>
                </c:pt>
              </c:numCache>
            </c:numRef>
          </c:val>
        </c:ser>
        <c:ser>
          <c:idx val="0"/>
          <c:order val="1"/>
          <c:tx>
            <c:strRef>
              <c:f>pyvin!$B$3</c:f>
              <c:strCache>
                <c:ptCount val="1"/>
                <c:pt idx="0">
                  <c:v>cbc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pyvin!$C$3</c:f>
              <c:numCache>
                <c:formatCode>General</c:formatCode>
                <c:ptCount val="1"/>
                <c:pt idx="0">
                  <c:v>1.430915E6</c:v>
                </c:pt>
              </c:numCache>
            </c:numRef>
          </c:cat>
          <c:val>
            <c:numRef>
              <c:f>pyvin!$G$3</c:f>
              <c:numCache>
                <c:formatCode>0.00000000</c:formatCode>
                <c:ptCount val="1"/>
                <c:pt idx="0">
                  <c:v>99.99999970772408</c:v>
                </c:pt>
              </c:numCache>
            </c:numRef>
          </c:val>
        </c:ser>
        <c:ser>
          <c:idx val="1"/>
          <c:order val="2"/>
          <c:tx>
            <c:strRef>
              <c:f>pyvin!$B$6</c:f>
              <c:strCache>
                <c:ptCount val="1"/>
                <c:pt idx="0">
                  <c:v>cplex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pyvin!$C$3</c:f>
              <c:numCache>
                <c:formatCode>General</c:formatCode>
                <c:ptCount val="1"/>
                <c:pt idx="0">
                  <c:v>1.430915E6</c:v>
                </c:pt>
              </c:numCache>
            </c:numRef>
          </c:cat>
          <c:val>
            <c:numRef>
              <c:f>pyvin!$G$6</c:f>
              <c:numCache>
                <c:formatCode>0.00000000</c:formatCode>
                <c:ptCount val="1"/>
                <c:pt idx="0">
                  <c:v>100.0</c:v>
                </c:pt>
              </c:numCache>
            </c:numRef>
          </c:val>
        </c:ser>
        <c:ser>
          <c:idx val="3"/>
          <c:order val="3"/>
          <c:tx>
            <c:strRef>
              <c:f>pyvin!$B$12</c:f>
              <c:strCache>
                <c:ptCount val="1"/>
                <c:pt idx="0">
                  <c:v>gurobi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pyvin!$C$3</c:f>
              <c:numCache>
                <c:formatCode>General</c:formatCode>
                <c:ptCount val="1"/>
                <c:pt idx="0">
                  <c:v>1.430915E6</c:v>
                </c:pt>
              </c:numCache>
            </c:numRef>
          </c:cat>
          <c:val>
            <c:numRef>
              <c:f>pyvin!$G$12</c:f>
              <c:numCache>
                <c:formatCode>0.00000000</c:formatCode>
                <c:ptCount val="1"/>
                <c:pt idx="0">
                  <c:v>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shape val="box"/>
        <c:axId val="1246654832"/>
        <c:axId val="1246657120"/>
        <c:axId val="1246650800"/>
      </c:bar3DChart>
      <c:catAx>
        <c:axId val="1246654832"/>
        <c:scaling>
          <c:orientation val="minMax"/>
        </c:scaling>
        <c:delete val="1"/>
        <c:axPos val="b"/>
        <c:numFmt formatCode="#,##0" sourceLinked="0"/>
        <c:majorTickMark val="none"/>
        <c:minorTickMark val="none"/>
        <c:tickLblPos val="nextTo"/>
        <c:crossAx val="1246657120"/>
        <c:crosses val="autoZero"/>
        <c:auto val="1"/>
        <c:lblAlgn val="ctr"/>
        <c:lblOffset val="100"/>
        <c:noMultiLvlLbl val="0"/>
      </c:catAx>
      <c:valAx>
        <c:axId val="1246657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#,##0.00000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246654832"/>
        <c:crosses val="autoZero"/>
        <c:crossBetween val="between"/>
      </c:valAx>
      <c:serAx>
        <c:axId val="1246650800"/>
        <c:scaling>
          <c:orientation val="minMax"/>
        </c:scaling>
        <c:delete val="1"/>
        <c:axPos val="b"/>
        <c:majorTickMark val="out"/>
        <c:minorTickMark val="none"/>
        <c:tickLblPos val="nextTo"/>
        <c:crossAx val="1246657120"/>
        <c:crosses val="autoZero"/>
      </c:ser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5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2"/>
          <c:order val="0"/>
          <c:tx>
            <c:strRef>
              <c:f>pyvin!$B$8</c:f>
              <c:strCache>
                <c:ptCount val="1"/>
                <c:pt idx="0">
                  <c:v>glpk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pyvin!$C$2</c:f>
              <c:numCache>
                <c:formatCode>General</c:formatCode>
                <c:ptCount val="1"/>
                <c:pt idx="0">
                  <c:v>35827.0</c:v>
                </c:pt>
              </c:numCache>
            </c:numRef>
          </c:cat>
          <c:val>
            <c:numRef>
              <c:f>pyvin!$G$8</c:f>
              <c:numCache>
                <c:formatCode>0.00000000</c:formatCode>
                <c:ptCount val="1"/>
                <c:pt idx="0">
                  <c:v>100.0</c:v>
                </c:pt>
              </c:numCache>
            </c:numRef>
          </c:val>
        </c:ser>
        <c:ser>
          <c:idx val="0"/>
          <c:order val="1"/>
          <c:tx>
            <c:strRef>
              <c:f>pyvin!$B$2</c:f>
              <c:strCache>
                <c:ptCount val="1"/>
                <c:pt idx="0">
                  <c:v>cbc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pyvin!$C$2</c:f>
              <c:numCache>
                <c:formatCode>General</c:formatCode>
                <c:ptCount val="1"/>
                <c:pt idx="0">
                  <c:v>35827.0</c:v>
                </c:pt>
              </c:numCache>
            </c:numRef>
          </c:cat>
          <c:val>
            <c:numRef>
              <c:f>pyvin!$G$2</c:f>
              <c:numCache>
                <c:formatCode>0.00000000</c:formatCode>
                <c:ptCount val="1"/>
                <c:pt idx="0">
                  <c:v>99.99999971775318</c:v>
                </c:pt>
              </c:numCache>
            </c:numRef>
          </c:val>
        </c:ser>
        <c:ser>
          <c:idx val="1"/>
          <c:order val="2"/>
          <c:tx>
            <c:strRef>
              <c:f>pyvin!$B$5</c:f>
              <c:strCache>
                <c:ptCount val="1"/>
                <c:pt idx="0">
                  <c:v>cplex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pyvin!$C$2</c:f>
              <c:numCache>
                <c:formatCode>General</c:formatCode>
                <c:ptCount val="1"/>
                <c:pt idx="0">
                  <c:v>35827.0</c:v>
                </c:pt>
              </c:numCache>
            </c:numRef>
          </c:cat>
          <c:val>
            <c:numRef>
              <c:f>pyvin!$G$5</c:f>
              <c:numCache>
                <c:formatCode>0.00000000</c:formatCode>
                <c:ptCount val="1"/>
                <c:pt idx="0">
                  <c:v>100.0</c:v>
                </c:pt>
              </c:numCache>
            </c:numRef>
          </c:val>
        </c:ser>
        <c:ser>
          <c:idx val="3"/>
          <c:order val="3"/>
          <c:tx>
            <c:strRef>
              <c:f>pyvin!$B$11</c:f>
              <c:strCache>
                <c:ptCount val="1"/>
                <c:pt idx="0">
                  <c:v>gurobi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pyvin!$C$2</c:f>
              <c:numCache>
                <c:formatCode>General</c:formatCode>
                <c:ptCount val="1"/>
                <c:pt idx="0">
                  <c:v>35827.0</c:v>
                </c:pt>
              </c:numCache>
            </c:numRef>
          </c:cat>
          <c:val>
            <c:numRef>
              <c:f>pyvin!$G$11</c:f>
              <c:numCache>
                <c:formatCode>0.00000000</c:formatCode>
                <c:ptCount val="1"/>
                <c:pt idx="0">
                  <c:v>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shape val="box"/>
        <c:axId val="1244470816"/>
        <c:axId val="1244473104"/>
        <c:axId val="1244474880"/>
      </c:bar3DChart>
      <c:catAx>
        <c:axId val="1244470816"/>
        <c:scaling>
          <c:orientation val="minMax"/>
        </c:scaling>
        <c:delete val="1"/>
        <c:axPos val="b"/>
        <c:numFmt formatCode="#,##0" sourceLinked="0"/>
        <c:majorTickMark val="none"/>
        <c:minorTickMark val="none"/>
        <c:tickLblPos val="nextTo"/>
        <c:crossAx val="1244473104"/>
        <c:crosses val="autoZero"/>
        <c:auto val="1"/>
        <c:lblAlgn val="ctr"/>
        <c:lblOffset val="100"/>
        <c:noMultiLvlLbl val="0"/>
      </c:catAx>
      <c:valAx>
        <c:axId val="1244473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>
              <a:outerShdw blurRad="50800" dist="50800" dir="5400000" algn="ctr" rotWithShape="0">
                <a:srgbClr val="000000"/>
              </a:outerShdw>
            </a:effectLst>
          </c:spPr>
        </c:majorGridlines>
        <c:numFmt formatCode="#,##0.000000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defRPr>
            </a:pPr>
            <a:endParaRPr lang="en-US"/>
          </a:p>
        </c:txPr>
        <c:crossAx val="1244470816"/>
        <c:crosses val="autoZero"/>
        <c:crossBetween val="between"/>
      </c:valAx>
      <c:serAx>
        <c:axId val="1244474880"/>
        <c:scaling>
          <c:orientation val="minMax"/>
        </c:scaling>
        <c:delete val="1"/>
        <c:axPos val="b"/>
        <c:majorTickMark val="out"/>
        <c:minorTickMark val="none"/>
        <c:tickLblPos val="nextTo"/>
        <c:crossAx val="1244473104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charset="0"/>
          <a:ea typeface="Arial" charset="0"/>
          <a:cs typeface="Arial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image" Target="../media/image26.jpeg"/><Relationship Id="rId2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jpeg"/><Relationship Id="rId3" Type="http://schemas.microsoft.com/office/2007/relationships/hdphoto" Target="../media/hdphoto5.wdp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image" Target="../media/image26.jpeg"/><Relationship Id="rId2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jpeg"/><Relationship Id="rId3" Type="http://schemas.microsoft.com/office/2007/relationships/hdphoto" Target="../media/hdphoto5.wdp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6E5BFC-36EF-8141-9F10-1C1B5902F8DC}" type="doc">
      <dgm:prSet loTypeId="urn:microsoft.com/office/officeart/2005/8/layout/gear1" loCatId="" qsTypeId="urn:microsoft.com/office/officeart/2005/8/quickstyle/3D3" qsCatId="3D" csTypeId="urn:microsoft.com/office/officeart/2005/8/colors/colorful2" csCatId="colorful" phldr="1"/>
      <dgm:spPr/>
    </dgm:pt>
    <dgm:pt modelId="{0D22910F-B155-424C-A2FD-F4110CC49247}">
      <dgm:prSet phldrT="[Text]"/>
      <dgm:spPr/>
      <dgm:t>
        <a:bodyPr/>
        <a:lstStyle/>
        <a:p>
          <a:r>
            <a:rPr lang="en-US" dirty="0" smtClean="0"/>
            <a:t>Optimization tools from engineering</a:t>
          </a:r>
          <a:endParaRPr lang="en-US" dirty="0"/>
        </a:p>
      </dgm:t>
    </dgm:pt>
    <dgm:pt modelId="{13A0834C-AB58-824C-A923-4B335685D845}" type="parTrans" cxnId="{11A9F6AC-0E62-AE4A-B91A-5426582E6FAE}">
      <dgm:prSet/>
      <dgm:spPr/>
      <dgm:t>
        <a:bodyPr/>
        <a:lstStyle/>
        <a:p>
          <a:endParaRPr lang="en-US"/>
        </a:p>
      </dgm:t>
    </dgm:pt>
    <dgm:pt modelId="{0FBA432A-F0CD-4B45-9A50-4685F3222211}" type="sibTrans" cxnId="{11A9F6AC-0E62-AE4A-B91A-5426582E6FAE}">
      <dgm:prSet/>
      <dgm:spPr/>
      <dgm:t>
        <a:bodyPr/>
        <a:lstStyle/>
        <a:p>
          <a:endParaRPr lang="en-US"/>
        </a:p>
      </dgm:t>
    </dgm:pt>
    <dgm:pt modelId="{885DE57F-1EDD-2947-94EE-8C1683C5ECC4}">
      <dgm:prSet phldrT="[Text]"/>
      <dgm:spPr/>
      <dgm:t>
        <a:bodyPr/>
        <a:lstStyle/>
        <a:p>
          <a:r>
            <a:rPr lang="en-US" dirty="0" smtClean="0"/>
            <a:t>Ideas from economics</a:t>
          </a:r>
          <a:endParaRPr lang="en-US" dirty="0"/>
        </a:p>
      </dgm:t>
    </dgm:pt>
    <dgm:pt modelId="{E111E622-6238-2E48-9EF8-CAC141AD9955}" type="parTrans" cxnId="{3C0CC2EF-0263-F24B-9AD7-F9745F36CD92}">
      <dgm:prSet/>
      <dgm:spPr/>
      <dgm:t>
        <a:bodyPr/>
        <a:lstStyle/>
        <a:p>
          <a:endParaRPr lang="en-US"/>
        </a:p>
      </dgm:t>
    </dgm:pt>
    <dgm:pt modelId="{22ABF5F9-0C0F-2648-A6DC-DE1B0A9DA911}" type="sibTrans" cxnId="{3C0CC2EF-0263-F24B-9AD7-F9745F36CD92}">
      <dgm:prSet/>
      <dgm:spPr/>
      <dgm:t>
        <a:bodyPr/>
        <a:lstStyle/>
        <a:p>
          <a:endParaRPr lang="en-US"/>
        </a:p>
      </dgm:t>
    </dgm:pt>
    <dgm:pt modelId="{0D0F1316-0579-C24C-A75E-C4BE4F0E90CE}" type="pres">
      <dgm:prSet presAssocID="{686E5BFC-36EF-8141-9F10-1C1B5902F8D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E633AB4-14A4-8649-81FB-BC0145FC50BF}" type="pres">
      <dgm:prSet presAssocID="{0D22910F-B155-424C-A2FD-F4110CC49247}" presName="gear1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7EE4B-F924-0740-9745-8EF5E7008609}" type="pres">
      <dgm:prSet presAssocID="{0D22910F-B155-424C-A2FD-F4110CC49247}" presName="gear1srcNode" presStyleLbl="node1" presStyleIdx="0" presStyleCnt="2"/>
      <dgm:spPr/>
      <dgm:t>
        <a:bodyPr/>
        <a:lstStyle/>
        <a:p>
          <a:endParaRPr lang="en-US"/>
        </a:p>
      </dgm:t>
    </dgm:pt>
    <dgm:pt modelId="{88F2C439-8D48-C144-AB5E-F3E61D10808A}" type="pres">
      <dgm:prSet presAssocID="{0D22910F-B155-424C-A2FD-F4110CC49247}" presName="gear1dstNode" presStyleLbl="node1" presStyleIdx="0" presStyleCnt="2"/>
      <dgm:spPr/>
      <dgm:t>
        <a:bodyPr/>
        <a:lstStyle/>
        <a:p>
          <a:endParaRPr lang="en-US"/>
        </a:p>
      </dgm:t>
    </dgm:pt>
    <dgm:pt modelId="{EAA08505-AE68-0746-A09B-8D2C2C55257D}" type="pres">
      <dgm:prSet presAssocID="{885DE57F-1EDD-2947-94EE-8C1683C5ECC4}" presName="gear2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C0C27D-27B5-8B46-92C6-9350E185C799}" type="pres">
      <dgm:prSet presAssocID="{885DE57F-1EDD-2947-94EE-8C1683C5ECC4}" presName="gear2srcNode" presStyleLbl="node1" presStyleIdx="1" presStyleCnt="2"/>
      <dgm:spPr/>
      <dgm:t>
        <a:bodyPr/>
        <a:lstStyle/>
        <a:p>
          <a:endParaRPr lang="en-US"/>
        </a:p>
      </dgm:t>
    </dgm:pt>
    <dgm:pt modelId="{8F5D9A53-8FB9-E047-9C55-E7E7DB4858E3}" type="pres">
      <dgm:prSet presAssocID="{885DE57F-1EDD-2947-94EE-8C1683C5ECC4}" presName="gear2dstNode" presStyleLbl="node1" presStyleIdx="1" presStyleCnt="2"/>
      <dgm:spPr/>
      <dgm:t>
        <a:bodyPr/>
        <a:lstStyle/>
        <a:p>
          <a:endParaRPr lang="en-US"/>
        </a:p>
      </dgm:t>
    </dgm:pt>
    <dgm:pt modelId="{5E8F2C75-817D-BD44-B485-D4C7206F6FDC}" type="pres">
      <dgm:prSet presAssocID="{0FBA432A-F0CD-4B45-9A50-4685F3222211}" presName="connector1" presStyleLbl="sibTrans2D1" presStyleIdx="0" presStyleCnt="2"/>
      <dgm:spPr/>
      <dgm:t>
        <a:bodyPr/>
        <a:lstStyle/>
        <a:p>
          <a:endParaRPr lang="en-US"/>
        </a:p>
      </dgm:t>
    </dgm:pt>
    <dgm:pt modelId="{5CDDE47B-6C98-1146-A422-2CCFC89D23E5}" type="pres">
      <dgm:prSet presAssocID="{22ABF5F9-0C0F-2648-A6DC-DE1B0A9DA911}" presName="connector2" presStyleLbl="sibTrans2D1" presStyleIdx="1" presStyleCnt="2"/>
      <dgm:spPr/>
      <dgm:t>
        <a:bodyPr/>
        <a:lstStyle/>
        <a:p>
          <a:endParaRPr lang="en-US"/>
        </a:p>
      </dgm:t>
    </dgm:pt>
  </dgm:ptLst>
  <dgm:cxnLst>
    <dgm:cxn modelId="{F8AE2150-0ED1-7B4C-96FA-A840DB80464B}" type="presOf" srcId="{0D22910F-B155-424C-A2FD-F4110CC49247}" destId="{88F2C439-8D48-C144-AB5E-F3E61D10808A}" srcOrd="2" destOrd="0" presId="urn:microsoft.com/office/officeart/2005/8/layout/gear1"/>
    <dgm:cxn modelId="{2A813595-47A2-9048-A972-1D9B25B3AFBC}" type="presOf" srcId="{885DE57F-1EDD-2947-94EE-8C1683C5ECC4}" destId="{EAA08505-AE68-0746-A09B-8D2C2C55257D}" srcOrd="0" destOrd="0" presId="urn:microsoft.com/office/officeart/2005/8/layout/gear1"/>
    <dgm:cxn modelId="{84363BAC-07F9-1943-8F8A-B74E42B51794}" type="presOf" srcId="{885DE57F-1EDD-2947-94EE-8C1683C5ECC4}" destId="{8F5D9A53-8FB9-E047-9C55-E7E7DB4858E3}" srcOrd="2" destOrd="0" presId="urn:microsoft.com/office/officeart/2005/8/layout/gear1"/>
    <dgm:cxn modelId="{675FD67E-A85A-B944-9E3A-C3EFCD40ACC4}" type="presOf" srcId="{22ABF5F9-0C0F-2648-A6DC-DE1B0A9DA911}" destId="{5CDDE47B-6C98-1146-A422-2CCFC89D23E5}" srcOrd="0" destOrd="0" presId="urn:microsoft.com/office/officeart/2005/8/layout/gear1"/>
    <dgm:cxn modelId="{CE217DF5-F74C-4444-98D6-149A1E204575}" type="presOf" srcId="{885DE57F-1EDD-2947-94EE-8C1683C5ECC4}" destId="{0BC0C27D-27B5-8B46-92C6-9350E185C799}" srcOrd="1" destOrd="0" presId="urn:microsoft.com/office/officeart/2005/8/layout/gear1"/>
    <dgm:cxn modelId="{3C0CC2EF-0263-F24B-9AD7-F9745F36CD92}" srcId="{686E5BFC-36EF-8141-9F10-1C1B5902F8DC}" destId="{885DE57F-1EDD-2947-94EE-8C1683C5ECC4}" srcOrd="1" destOrd="0" parTransId="{E111E622-6238-2E48-9EF8-CAC141AD9955}" sibTransId="{22ABF5F9-0C0F-2648-A6DC-DE1B0A9DA911}"/>
    <dgm:cxn modelId="{505D88FA-E6F3-4A4D-9593-40C24EE01BC7}" type="presOf" srcId="{0D22910F-B155-424C-A2FD-F4110CC49247}" destId="{4E633AB4-14A4-8649-81FB-BC0145FC50BF}" srcOrd="0" destOrd="0" presId="urn:microsoft.com/office/officeart/2005/8/layout/gear1"/>
    <dgm:cxn modelId="{7FFB95EF-CAA6-7743-9DA4-41CF739B35CC}" type="presOf" srcId="{0D22910F-B155-424C-A2FD-F4110CC49247}" destId="{32B7EE4B-F924-0740-9745-8EF5E7008609}" srcOrd="1" destOrd="0" presId="urn:microsoft.com/office/officeart/2005/8/layout/gear1"/>
    <dgm:cxn modelId="{701B9D09-2489-1646-AEC5-961EBC71F21B}" type="presOf" srcId="{686E5BFC-36EF-8141-9F10-1C1B5902F8DC}" destId="{0D0F1316-0579-C24C-A75E-C4BE4F0E90CE}" srcOrd="0" destOrd="0" presId="urn:microsoft.com/office/officeart/2005/8/layout/gear1"/>
    <dgm:cxn modelId="{2607CB14-421D-FC4B-B41D-4D6B088F47DE}" type="presOf" srcId="{0FBA432A-F0CD-4B45-9A50-4685F3222211}" destId="{5E8F2C75-817D-BD44-B485-D4C7206F6FDC}" srcOrd="0" destOrd="0" presId="urn:microsoft.com/office/officeart/2005/8/layout/gear1"/>
    <dgm:cxn modelId="{11A9F6AC-0E62-AE4A-B91A-5426582E6FAE}" srcId="{686E5BFC-36EF-8141-9F10-1C1B5902F8DC}" destId="{0D22910F-B155-424C-A2FD-F4110CC49247}" srcOrd="0" destOrd="0" parTransId="{13A0834C-AB58-824C-A923-4B335685D845}" sibTransId="{0FBA432A-F0CD-4B45-9A50-4685F3222211}"/>
    <dgm:cxn modelId="{6BE66AD3-95CD-F740-AB59-8D8E574609DD}" type="presParOf" srcId="{0D0F1316-0579-C24C-A75E-C4BE4F0E90CE}" destId="{4E633AB4-14A4-8649-81FB-BC0145FC50BF}" srcOrd="0" destOrd="0" presId="urn:microsoft.com/office/officeart/2005/8/layout/gear1"/>
    <dgm:cxn modelId="{1FB2D3BA-29E7-0F4A-84B8-288236265485}" type="presParOf" srcId="{0D0F1316-0579-C24C-A75E-C4BE4F0E90CE}" destId="{32B7EE4B-F924-0740-9745-8EF5E7008609}" srcOrd="1" destOrd="0" presId="urn:microsoft.com/office/officeart/2005/8/layout/gear1"/>
    <dgm:cxn modelId="{8511FDCB-6FE0-C347-B602-ED198BC9695D}" type="presParOf" srcId="{0D0F1316-0579-C24C-A75E-C4BE4F0E90CE}" destId="{88F2C439-8D48-C144-AB5E-F3E61D10808A}" srcOrd="2" destOrd="0" presId="urn:microsoft.com/office/officeart/2005/8/layout/gear1"/>
    <dgm:cxn modelId="{0014E2F8-3533-7B4C-9E52-C655F5DAF85D}" type="presParOf" srcId="{0D0F1316-0579-C24C-A75E-C4BE4F0E90CE}" destId="{EAA08505-AE68-0746-A09B-8D2C2C55257D}" srcOrd="3" destOrd="0" presId="urn:microsoft.com/office/officeart/2005/8/layout/gear1"/>
    <dgm:cxn modelId="{FF9B4A5E-79ED-134D-9407-D070F2296C7E}" type="presParOf" srcId="{0D0F1316-0579-C24C-A75E-C4BE4F0E90CE}" destId="{0BC0C27D-27B5-8B46-92C6-9350E185C799}" srcOrd="4" destOrd="0" presId="urn:microsoft.com/office/officeart/2005/8/layout/gear1"/>
    <dgm:cxn modelId="{5B45D121-323E-3B42-A465-D462077819A4}" type="presParOf" srcId="{0D0F1316-0579-C24C-A75E-C4BE4F0E90CE}" destId="{8F5D9A53-8FB9-E047-9C55-E7E7DB4858E3}" srcOrd="5" destOrd="0" presId="urn:microsoft.com/office/officeart/2005/8/layout/gear1"/>
    <dgm:cxn modelId="{C11FC769-1DDB-684E-B220-28ACE6592321}" type="presParOf" srcId="{0D0F1316-0579-C24C-A75E-C4BE4F0E90CE}" destId="{5E8F2C75-817D-BD44-B485-D4C7206F6FDC}" srcOrd="6" destOrd="0" presId="urn:microsoft.com/office/officeart/2005/8/layout/gear1"/>
    <dgm:cxn modelId="{62E05B30-BD59-234B-A2A1-9364D91ADA8A}" type="presParOf" srcId="{0D0F1316-0579-C24C-A75E-C4BE4F0E90CE}" destId="{5CDDE47B-6C98-1146-A422-2CCFC89D23E5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35688B-ADFE-EE44-914B-7EC636B0D563}" type="doc">
      <dgm:prSet loTypeId="urn:microsoft.com/office/officeart/2008/layout/HalfCircleOrganizationChart" loCatId="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EF1F187-E7B1-7140-9333-275C79B32823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sz="4000" b="1" dirty="0" smtClean="0">
              <a:solidFill>
                <a:schemeClr val="accent3"/>
              </a:solidFill>
            </a:rPr>
            <a:t>HOBBES</a:t>
          </a:r>
          <a:endParaRPr lang="en-US" sz="3000" b="1" dirty="0">
            <a:solidFill>
              <a:schemeClr val="accent3"/>
            </a:solidFill>
          </a:endParaRPr>
        </a:p>
      </dgm:t>
    </dgm:pt>
    <dgm:pt modelId="{49871E11-19C5-1B48-B545-DB7A12F450C8}" type="parTrans" cxnId="{A182D31E-C9F7-2941-A193-E38E0392417D}">
      <dgm:prSet/>
      <dgm:spPr/>
      <dgm:t>
        <a:bodyPr/>
        <a:lstStyle/>
        <a:p>
          <a:endParaRPr lang="en-US"/>
        </a:p>
      </dgm:t>
    </dgm:pt>
    <dgm:pt modelId="{2D335376-9DA1-8249-BEF6-27228AC19AE6}" type="sibTrans" cxnId="{A182D31E-C9F7-2941-A193-E38E0392417D}">
      <dgm:prSet/>
      <dgm:spPr/>
      <dgm:t>
        <a:bodyPr/>
        <a:lstStyle/>
        <a:p>
          <a:endParaRPr lang="en-US"/>
        </a:p>
      </dgm:t>
    </dgm:pt>
    <dgm:pt modelId="{CDE7E388-C8EB-DE4E-9ADC-A856FA03C160}">
      <dgm:prSet phldrT="[Text]"/>
      <dgm:spPr/>
      <dgm:t>
        <a:bodyPr/>
        <a:lstStyle/>
        <a:p>
          <a:r>
            <a:rPr lang="en-US" dirty="0" smtClean="0"/>
            <a:t>CALVIN</a:t>
          </a:r>
          <a:endParaRPr lang="en-US" dirty="0"/>
        </a:p>
      </dgm:t>
    </dgm:pt>
    <dgm:pt modelId="{85FB3CD2-CBFA-7F44-828E-41D9309EEADF}" type="parTrans" cxnId="{4FF0B22A-2C28-EB47-843F-A9139515F256}">
      <dgm:prSet/>
      <dgm:spPr/>
      <dgm:t>
        <a:bodyPr/>
        <a:lstStyle/>
        <a:p>
          <a:endParaRPr lang="en-US"/>
        </a:p>
      </dgm:t>
    </dgm:pt>
    <dgm:pt modelId="{4B0CF799-4CE5-0645-A217-D88AD55F5635}" type="sibTrans" cxnId="{4FF0B22A-2C28-EB47-843F-A9139515F256}">
      <dgm:prSet/>
      <dgm:spPr/>
      <dgm:t>
        <a:bodyPr/>
        <a:lstStyle/>
        <a:p>
          <a:endParaRPr lang="en-US"/>
        </a:p>
      </dgm:t>
    </dgm:pt>
    <dgm:pt modelId="{95318E25-F916-E242-9E43-81EFB1447E30}">
      <dgm:prSet phldrT="[Text]"/>
      <dgm:spPr/>
      <dgm:t>
        <a:bodyPr/>
        <a:lstStyle/>
        <a:p>
          <a:r>
            <a:rPr lang="en-US" dirty="0" smtClean="0"/>
            <a:t>PyVIN</a:t>
          </a:r>
          <a:endParaRPr lang="en-US" dirty="0"/>
        </a:p>
      </dgm:t>
    </dgm:pt>
    <dgm:pt modelId="{38CEA0E9-5FC9-244D-85EC-32C8155BA9DA}" type="parTrans" cxnId="{BB01D30C-CCAE-0648-8FE6-A92509A5FDDB}">
      <dgm:prSet/>
      <dgm:spPr/>
      <dgm:t>
        <a:bodyPr/>
        <a:lstStyle/>
        <a:p>
          <a:endParaRPr lang="en-US"/>
        </a:p>
      </dgm:t>
    </dgm:pt>
    <dgm:pt modelId="{EF10335D-479B-2147-A1BA-2EB10045E680}" type="sibTrans" cxnId="{BB01D30C-CCAE-0648-8FE6-A92509A5FDDB}">
      <dgm:prSet/>
      <dgm:spPr/>
      <dgm:t>
        <a:bodyPr/>
        <a:lstStyle/>
        <a:p>
          <a:endParaRPr lang="en-US"/>
        </a:p>
      </dgm:t>
    </dgm:pt>
    <dgm:pt modelId="{EB65285D-D194-0F40-B655-B027AB4E96A4}">
      <dgm:prSet phldrT="[Text]"/>
      <dgm:spPr/>
      <dgm:t>
        <a:bodyPr/>
        <a:lstStyle/>
        <a:p>
          <a:r>
            <a:rPr lang="en-US" dirty="0" smtClean="0"/>
            <a:t>Other Models</a:t>
          </a:r>
          <a:endParaRPr lang="en-US" dirty="0"/>
        </a:p>
      </dgm:t>
    </dgm:pt>
    <dgm:pt modelId="{9E32FBAE-8465-254C-9C69-55509AAA4636}" type="parTrans" cxnId="{5810B44D-4149-1146-AB72-2E024B6B1C61}">
      <dgm:prSet/>
      <dgm:spPr/>
      <dgm:t>
        <a:bodyPr/>
        <a:lstStyle/>
        <a:p>
          <a:endParaRPr lang="en-US"/>
        </a:p>
      </dgm:t>
    </dgm:pt>
    <dgm:pt modelId="{F6D899CC-0FDC-0E49-9732-D02BB673997C}" type="sibTrans" cxnId="{5810B44D-4149-1146-AB72-2E024B6B1C61}">
      <dgm:prSet/>
      <dgm:spPr/>
      <dgm:t>
        <a:bodyPr/>
        <a:lstStyle/>
        <a:p>
          <a:endParaRPr lang="en-US"/>
        </a:p>
      </dgm:t>
    </dgm:pt>
    <dgm:pt modelId="{F27E6053-9963-6C44-B096-B8AE32A45DD0}" type="pres">
      <dgm:prSet presAssocID="{0B35688B-ADFE-EE44-914B-7EC636B0D56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1790C15-97B1-5246-90BB-C2891F964C0A}" type="pres">
      <dgm:prSet presAssocID="{1EF1F187-E7B1-7140-9333-275C79B32823}" presName="hierRoot1" presStyleCnt="0">
        <dgm:presLayoutVars>
          <dgm:hierBranch val="init"/>
        </dgm:presLayoutVars>
      </dgm:prSet>
      <dgm:spPr/>
    </dgm:pt>
    <dgm:pt modelId="{C7D78DBD-CC23-5846-8873-83FDD1930C1E}" type="pres">
      <dgm:prSet presAssocID="{1EF1F187-E7B1-7140-9333-275C79B32823}" presName="rootComposite1" presStyleCnt="0"/>
      <dgm:spPr/>
    </dgm:pt>
    <dgm:pt modelId="{1CF68D75-ED1D-0F40-B698-803C92D31E75}" type="pres">
      <dgm:prSet presAssocID="{1EF1F187-E7B1-7140-9333-275C79B32823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C1E11E9-BDB5-6E4C-8FE7-9C5AEE05037D}" type="pres">
      <dgm:prSet presAssocID="{1EF1F187-E7B1-7140-9333-275C79B32823}" presName="topArc1" presStyleLbl="parChTrans1D1" presStyleIdx="0" presStyleCnt="8"/>
      <dgm:spPr/>
    </dgm:pt>
    <dgm:pt modelId="{D2DBD8CE-4901-BE48-90E2-02A8738D3110}" type="pres">
      <dgm:prSet presAssocID="{1EF1F187-E7B1-7140-9333-275C79B32823}" presName="bottomArc1" presStyleLbl="parChTrans1D1" presStyleIdx="1" presStyleCnt="8"/>
      <dgm:spPr/>
    </dgm:pt>
    <dgm:pt modelId="{A3909317-1B73-5F4A-AD25-382464A80FA7}" type="pres">
      <dgm:prSet presAssocID="{1EF1F187-E7B1-7140-9333-275C79B32823}" presName="topConnNode1" presStyleLbl="node1" presStyleIdx="0" presStyleCnt="0"/>
      <dgm:spPr/>
      <dgm:t>
        <a:bodyPr/>
        <a:lstStyle/>
        <a:p>
          <a:endParaRPr lang="en-US"/>
        </a:p>
      </dgm:t>
    </dgm:pt>
    <dgm:pt modelId="{86AE238C-FA2F-B14E-95A2-C704573AF172}" type="pres">
      <dgm:prSet presAssocID="{1EF1F187-E7B1-7140-9333-275C79B32823}" presName="hierChild2" presStyleCnt="0"/>
      <dgm:spPr/>
    </dgm:pt>
    <dgm:pt modelId="{44147C9B-8134-004E-BF05-B03A6AA9ACAA}" type="pres">
      <dgm:prSet presAssocID="{85FB3CD2-CBFA-7F44-828E-41D9309EEADF}" presName="Name28" presStyleLbl="parChTrans1D2" presStyleIdx="0" presStyleCnt="3"/>
      <dgm:spPr/>
      <dgm:t>
        <a:bodyPr/>
        <a:lstStyle/>
        <a:p>
          <a:endParaRPr lang="en-US"/>
        </a:p>
      </dgm:t>
    </dgm:pt>
    <dgm:pt modelId="{52AD9472-022E-C048-B8EC-B5E5DCC8A17F}" type="pres">
      <dgm:prSet presAssocID="{CDE7E388-C8EB-DE4E-9ADC-A856FA03C160}" presName="hierRoot2" presStyleCnt="0">
        <dgm:presLayoutVars>
          <dgm:hierBranch val="init"/>
        </dgm:presLayoutVars>
      </dgm:prSet>
      <dgm:spPr/>
    </dgm:pt>
    <dgm:pt modelId="{1556F896-1F5B-CE46-BE56-03496B7F5CD9}" type="pres">
      <dgm:prSet presAssocID="{CDE7E388-C8EB-DE4E-9ADC-A856FA03C160}" presName="rootComposite2" presStyleCnt="0"/>
      <dgm:spPr/>
    </dgm:pt>
    <dgm:pt modelId="{6980ECDD-5685-4942-BA57-0EDF90DC2F9A}" type="pres">
      <dgm:prSet presAssocID="{CDE7E388-C8EB-DE4E-9ADC-A856FA03C16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1EFACF0-95DB-3A48-982E-931F92CD72D3}" type="pres">
      <dgm:prSet presAssocID="{CDE7E388-C8EB-DE4E-9ADC-A856FA03C160}" presName="topArc2" presStyleLbl="parChTrans1D1" presStyleIdx="2" presStyleCnt="8"/>
      <dgm:spPr/>
    </dgm:pt>
    <dgm:pt modelId="{F7F5CC9B-6B74-2942-A4A3-52AEDE2136DA}" type="pres">
      <dgm:prSet presAssocID="{CDE7E388-C8EB-DE4E-9ADC-A856FA03C160}" presName="bottomArc2" presStyleLbl="parChTrans1D1" presStyleIdx="3" presStyleCnt="8"/>
      <dgm:spPr/>
    </dgm:pt>
    <dgm:pt modelId="{F6F87A8C-C060-C64C-BB6C-DB48CACCF762}" type="pres">
      <dgm:prSet presAssocID="{CDE7E388-C8EB-DE4E-9ADC-A856FA03C160}" presName="topConnNode2" presStyleLbl="node2" presStyleIdx="0" presStyleCnt="0"/>
      <dgm:spPr/>
      <dgm:t>
        <a:bodyPr/>
        <a:lstStyle/>
        <a:p>
          <a:endParaRPr lang="en-US"/>
        </a:p>
      </dgm:t>
    </dgm:pt>
    <dgm:pt modelId="{23738680-83E7-0C47-9D9B-BDC54535A2CD}" type="pres">
      <dgm:prSet presAssocID="{CDE7E388-C8EB-DE4E-9ADC-A856FA03C160}" presName="hierChild4" presStyleCnt="0"/>
      <dgm:spPr/>
    </dgm:pt>
    <dgm:pt modelId="{A74A91E5-21F1-4B4D-9FF4-9F4ED739F091}" type="pres">
      <dgm:prSet presAssocID="{CDE7E388-C8EB-DE4E-9ADC-A856FA03C160}" presName="hierChild5" presStyleCnt="0"/>
      <dgm:spPr/>
    </dgm:pt>
    <dgm:pt modelId="{B28C4F2E-70A2-EB42-9791-712D7B81FA2B}" type="pres">
      <dgm:prSet presAssocID="{38CEA0E9-5FC9-244D-85EC-32C8155BA9DA}" presName="Name28" presStyleLbl="parChTrans1D2" presStyleIdx="1" presStyleCnt="3"/>
      <dgm:spPr/>
      <dgm:t>
        <a:bodyPr/>
        <a:lstStyle/>
        <a:p>
          <a:endParaRPr lang="en-US"/>
        </a:p>
      </dgm:t>
    </dgm:pt>
    <dgm:pt modelId="{692BAD17-8888-FB41-87ED-12AA5F6BFAC6}" type="pres">
      <dgm:prSet presAssocID="{95318E25-F916-E242-9E43-81EFB1447E30}" presName="hierRoot2" presStyleCnt="0">
        <dgm:presLayoutVars>
          <dgm:hierBranch val="init"/>
        </dgm:presLayoutVars>
      </dgm:prSet>
      <dgm:spPr/>
    </dgm:pt>
    <dgm:pt modelId="{A840BEEC-337C-274E-B7E8-3AFCB19E1AE5}" type="pres">
      <dgm:prSet presAssocID="{95318E25-F916-E242-9E43-81EFB1447E30}" presName="rootComposite2" presStyleCnt="0"/>
      <dgm:spPr/>
    </dgm:pt>
    <dgm:pt modelId="{25D01568-BC81-1844-8DA8-7E2CBCC5EC73}" type="pres">
      <dgm:prSet presAssocID="{95318E25-F916-E242-9E43-81EFB1447E3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6AC3AB-9046-5E4A-A11A-1229229096C6}" type="pres">
      <dgm:prSet presAssocID="{95318E25-F916-E242-9E43-81EFB1447E30}" presName="topArc2" presStyleLbl="parChTrans1D1" presStyleIdx="4" presStyleCnt="8"/>
      <dgm:spPr/>
    </dgm:pt>
    <dgm:pt modelId="{9AB8BD9B-5FE1-ED46-AB25-D3D3C0E00FC4}" type="pres">
      <dgm:prSet presAssocID="{95318E25-F916-E242-9E43-81EFB1447E30}" presName="bottomArc2" presStyleLbl="parChTrans1D1" presStyleIdx="5" presStyleCnt="8"/>
      <dgm:spPr/>
    </dgm:pt>
    <dgm:pt modelId="{9DA08660-1F85-2B43-B1C0-AFE2F7AF32A6}" type="pres">
      <dgm:prSet presAssocID="{95318E25-F916-E242-9E43-81EFB1447E30}" presName="topConnNode2" presStyleLbl="node2" presStyleIdx="0" presStyleCnt="0"/>
      <dgm:spPr/>
      <dgm:t>
        <a:bodyPr/>
        <a:lstStyle/>
        <a:p>
          <a:endParaRPr lang="en-US"/>
        </a:p>
      </dgm:t>
    </dgm:pt>
    <dgm:pt modelId="{AEC8B399-3E34-7B44-A7E3-9F5DB41455AB}" type="pres">
      <dgm:prSet presAssocID="{95318E25-F916-E242-9E43-81EFB1447E30}" presName="hierChild4" presStyleCnt="0"/>
      <dgm:spPr/>
    </dgm:pt>
    <dgm:pt modelId="{2B5814B5-4516-E245-9782-AD6264B59115}" type="pres">
      <dgm:prSet presAssocID="{95318E25-F916-E242-9E43-81EFB1447E30}" presName="hierChild5" presStyleCnt="0"/>
      <dgm:spPr/>
    </dgm:pt>
    <dgm:pt modelId="{8F21D904-FD6A-8748-98A7-80FC28E0F912}" type="pres">
      <dgm:prSet presAssocID="{9E32FBAE-8465-254C-9C69-55509AAA4636}" presName="Name28" presStyleLbl="parChTrans1D2" presStyleIdx="2" presStyleCnt="3"/>
      <dgm:spPr/>
      <dgm:t>
        <a:bodyPr/>
        <a:lstStyle/>
        <a:p>
          <a:endParaRPr lang="en-US"/>
        </a:p>
      </dgm:t>
    </dgm:pt>
    <dgm:pt modelId="{2C181471-E15D-9B46-BC8F-C000E6FDB16F}" type="pres">
      <dgm:prSet presAssocID="{EB65285D-D194-0F40-B655-B027AB4E96A4}" presName="hierRoot2" presStyleCnt="0">
        <dgm:presLayoutVars>
          <dgm:hierBranch val="init"/>
        </dgm:presLayoutVars>
      </dgm:prSet>
      <dgm:spPr/>
    </dgm:pt>
    <dgm:pt modelId="{35A71073-6F5E-E441-B504-BD0BE08DE2B5}" type="pres">
      <dgm:prSet presAssocID="{EB65285D-D194-0F40-B655-B027AB4E96A4}" presName="rootComposite2" presStyleCnt="0"/>
      <dgm:spPr/>
    </dgm:pt>
    <dgm:pt modelId="{DF3F7644-8553-6243-9500-30277A09BAC1}" type="pres">
      <dgm:prSet presAssocID="{EB65285D-D194-0F40-B655-B027AB4E96A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75D057-5022-5B46-93B7-24944748A189}" type="pres">
      <dgm:prSet presAssocID="{EB65285D-D194-0F40-B655-B027AB4E96A4}" presName="topArc2" presStyleLbl="parChTrans1D1" presStyleIdx="6" presStyleCnt="8"/>
      <dgm:spPr/>
    </dgm:pt>
    <dgm:pt modelId="{07314D28-BBA1-7046-BB8B-D8F0C09109A3}" type="pres">
      <dgm:prSet presAssocID="{EB65285D-D194-0F40-B655-B027AB4E96A4}" presName="bottomArc2" presStyleLbl="parChTrans1D1" presStyleIdx="7" presStyleCnt="8"/>
      <dgm:spPr/>
    </dgm:pt>
    <dgm:pt modelId="{0753E8EA-F90D-3A42-8072-31C862FE80DD}" type="pres">
      <dgm:prSet presAssocID="{EB65285D-D194-0F40-B655-B027AB4E96A4}" presName="topConnNode2" presStyleLbl="node2" presStyleIdx="0" presStyleCnt="0"/>
      <dgm:spPr/>
      <dgm:t>
        <a:bodyPr/>
        <a:lstStyle/>
        <a:p>
          <a:endParaRPr lang="en-US"/>
        </a:p>
      </dgm:t>
    </dgm:pt>
    <dgm:pt modelId="{58EC638B-4103-C048-A911-39CFA9FB7CC5}" type="pres">
      <dgm:prSet presAssocID="{EB65285D-D194-0F40-B655-B027AB4E96A4}" presName="hierChild4" presStyleCnt="0"/>
      <dgm:spPr/>
    </dgm:pt>
    <dgm:pt modelId="{1BBF7FE4-5FAE-F246-87B5-2519228E6C63}" type="pres">
      <dgm:prSet presAssocID="{EB65285D-D194-0F40-B655-B027AB4E96A4}" presName="hierChild5" presStyleCnt="0"/>
      <dgm:spPr/>
    </dgm:pt>
    <dgm:pt modelId="{DCA4022F-0F03-8149-BC3B-CD9921B014B9}" type="pres">
      <dgm:prSet presAssocID="{1EF1F187-E7B1-7140-9333-275C79B32823}" presName="hierChild3" presStyleCnt="0"/>
      <dgm:spPr/>
    </dgm:pt>
  </dgm:ptLst>
  <dgm:cxnLst>
    <dgm:cxn modelId="{4FF0B22A-2C28-EB47-843F-A9139515F256}" srcId="{1EF1F187-E7B1-7140-9333-275C79B32823}" destId="{CDE7E388-C8EB-DE4E-9ADC-A856FA03C160}" srcOrd="0" destOrd="0" parTransId="{85FB3CD2-CBFA-7F44-828E-41D9309EEADF}" sibTransId="{4B0CF799-4CE5-0645-A217-D88AD55F5635}"/>
    <dgm:cxn modelId="{FB62330A-30B8-F34A-A231-48C92B3C7BE3}" type="presOf" srcId="{95318E25-F916-E242-9E43-81EFB1447E30}" destId="{9DA08660-1F85-2B43-B1C0-AFE2F7AF32A6}" srcOrd="1" destOrd="0" presId="urn:microsoft.com/office/officeart/2008/layout/HalfCircleOrganizationChart"/>
    <dgm:cxn modelId="{A182D31E-C9F7-2941-A193-E38E0392417D}" srcId="{0B35688B-ADFE-EE44-914B-7EC636B0D563}" destId="{1EF1F187-E7B1-7140-9333-275C79B32823}" srcOrd="0" destOrd="0" parTransId="{49871E11-19C5-1B48-B545-DB7A12F450C8}" sibTransId="{2D335376-9DA1-8249-BEF6-27228AC19AE6}"/>
    <dgm:cxn modelId="{4E6BE93E-20B0-7B47-8E5F-0541A3B984E3}" type="presOf" srcId="{1EF1F187-E7B1-7140-9333-275C79B32823}" destId="{1CF68D75-ED1D-0F40-B698-803C92D31E75}" srcOrd="0" destOrd="0" presId="urn:microsoft.com/office/officeart/2008/layout/HalfCircleOrganizationChart"/>
    <dgm:cxn modelId="{7E70694C-6264-014B-BA65-B14A81C3CA4B}" type="presOf" srcId="{85FB3CD2-CBFA-7F44-828E-41D9309EEADF}" destId="{44147C9B-8134-004E-BF05-B03A6AA9ACAA}" srcOrd="0" destOrd="0" presId="urn:microsoft.com/office/officeart/2008/layout/HalfCircleOrganizationChart"/>
    <dgm:cxn modelId="{D1FDE8AB-38B8-9945-80EF-D48E506AB502}" type="presOf" srcId="{38CEA0E9-5FC9-244D-85EC-32C8155BA9DA}" destId="{B28C4F2E-70A2-EB42-9791-712D7B81FA2B}" srcOrd="0" destOrd="0" presId="urn:microsoft.com/office/officeart/2008/layout/HalfCircleOrganizationChart"/>
    <dgm:cxn modelId="{CA6AB703-2DF0-A043-BB0D-26CA07E732EA}" type="presOf" srcId="{EB65285D-D194-0F40-B655-B027AB4E96A4}" destId="{DF3F7644-8553-6243-9500-30277A09BAC1}" srcOrd="0" destOrd="0" presId="urn:microsoft.com/office/officeart/2008/layout/HalfCircleOrganizationChart"/>
    <dgm:cxn modelId="{BE911F1C-F9EB-8C48-9F04-7E4441FF3FAB}" type="presOf" srcId="{EB65285D-D194-0F40-B655-B027AB4E96A4}" destId="{0753E8EA-F90D-3A42-8072-31C862FE80DD}" srcOrd="1" destOrd="0" presId="urn:microsoft.com/office/officeart/2008/layout/HalfCircleOrganizationChart"/>
    <dgm:cxn modelId="{5810B44D-4149-1146-AB72-2E024B6B1C61}" srcId="{1EF1F187-E7B1-7140-9333-275C79B32823}" destId="{EB65285D-D194-0F40-B655-B027AB4E96A4}" srcOrd="2" destOrd="0" parTransId="{9E32FBAE-8465-254C-9C69-55509AAA4636}" sibTransId="{F6D899CC-0FDC-0E49-9732-D02BB673997C}"/>
    <dgm:cxn modelId="{EA29439C-9B65-964F-B44C-2601F3E0EFF9}" type="presOf" srcId="{CDE7E388-C8EB-DE4E-9ADC-A856FA03C160}" destId="{F6F87A8C-C060-C64C-BB6C-DB48CACCF762}" srcOrd="1" destOrd="0" presId="urn:microsoft.com/office/officeart/2008/layout/HalfCircleOrganizationChart"/>
    <dgm:cxn modelId="{E02F8F96-8C33-6D43-9D16-88967440E52D}" type="presOf" srcId="{0B35688B-ADFE-EE44-914B-7EC636B0D563}" destId="{F27E6053-9963-6C44-B096-B8AE32A45DD0}" srcOrd="0" destOrd="0" presId="urn:microsoft.com/office/officeart/2008/layout/HalfCircleOrganizationChart"/>
    <dgm:cxn modelId="{BB01D30C-CCAE-0648-8FE6-A92509A5FDDB}" srcId="{1EF1F187-E7B1-7140-9333-275C79B32823}" destId="{95318E25-F916-E242-9E43-81EFB1447E30}" srcOrd="1" destOrd="0" parTransId="{38CEA0E9-5FC9-244D-85EC-32C8155BA9DA}" sibTransId="{EF10335D-479B-2147-A1BA-2EB10045E680}"/>
    <dgm:cxn modelId="{6116EB5E-3C38-8A42-B313-EFAE9730404D}" type="presOf" srcId="{1EF1F187-E7B1-7140-9333-275C79B32823}" destId="{A3909317-1B73-5F4A-AD25-382464A80FA7}" srcOrd="1" destOrd="0" presId="urn:microsoft.com/office/officeart/2008/layout/HalfCircleOrganizationChart"/>
    <dgm:cxn modelId="{C3AFE144-FB08-4E4F-A4D1-5B3B70E8E94F}" type="presOf" srcId="{9E32FBAE-8465-254C-9C69-55509AAA4636}" destId="{8F21D904-FD6A-8748-98A7-80FC28E0F912}" srcOrd="0" destOrd="0" presId="urn:microsoft.com/office/officeart/2008/layout/HalfCircleOrganizationChart"/>
    <dgm:cxn modelId="{D69F1914-75F8-3F48-BD99-E023C0ACF60C}" type="presOf" srcId="{95318E25-F916-E242-9E43-81EFB1447E30}" destId="{25D01568-BC81-1844-8DA8-7E2CBCC5EC73}" srcOrd="0" destOrd="0" presId="urn:microsoft.com/office/officeart/2008/layout/HalfCircleOrganizationChart"/>
    <dgm:cxn modelId="{4F3F9498-7E8C-504C-9954-C8D3A2D5878D}" type="presOf" srcId="{CDE7E388-C8EB-DE4E-9ADC-A856FA03C160}" destId="{6980ECDD-5685-4942-BA57-0EDF90DC2F9A}" srcOrd="0" destOrd="0" presId="urn:microsoft.com/office/officeart/2008/layout/HalfCircleOrganizationChart"/>
    <dgm:cxn modelId="{45E80673-3C22-4C44-8C37-B1A43460FB6D}" type="presParOf" srcId="{F27E6053-9963-6C44-B096-B8AE32A45DD0}" destId="{31790C15-97B1-5246-90BB-C2891F964C0A}" srcOrd="0" destOrd="0" presId="urn:microsoft.com/office/officeart/2008/layout/HalfCircleOrganizationChart"/>
    <dgm:cxn modelId="{F6F5D889-0A6D-C24C-AD2E-1DEE74412694}" type="presParOf" srcId="{31790C15-97B1-5246-90BB-C2891F964C0A}" destId="{C7D78DBD-CC23-5846-8873-83FDD1930C1E}" srcOrd="0" destOrd="0" presId="urn:microsoft.com/office/officeart/2008/layout/HalfCircleOrganizationChart"/>
    <dgm:cxn modelId="{588EBFA7-BE3A-8445-8E80-EAC555F58681}" type="presParOf" srcId="{C7D78DBD-CC23-5846-8873-83FDD1930C1E}" destId="{1CF68D75-ED1D-0F40-B698-803C92D31E75}" srcOrd="0" destOrd="0" presId="urn:microsoft.com/office/officeart/2008/layout/HalfCircleOrganizationChart"/>
    <dgm:cxn modelId="{C8DB7314-5900-7746-A46B-419730D02D00}" type="presParOf" srcId="{C7D78DBD-CC23-5846-8873-83FDD1930C1E}" destId="{FC1E11E9-BDB5-6E4C-8FE7-9C5AEE05037D}" srcOrd="1" destOrd="0" presId="urn:microsoft.com/office/officeart/2008/layout/HalfCircleOrganizationChart"/>
    <dgm:cxn modelId="{77129EA9-5656-2A4E-B704-4771D22C484A}" type="presParOf" srcId="{C7D78DBD-CC23-5846-8873-83FDD1930C1E}" destId="{D2DBD8CE-4901-BE48-90E2-02A8738D3110}" srcOrd="2" destOrd="0" presId="urn:microsoft.com/office/officeart/2008/layout/HalfCircleOrganizationChart"/>
    <dgm:cxn modelId="{D6CD7276-7E5D-E045-A0ED-9DD0939A1129}" type="presParOf" srcId="{C7D78DBD-CC23-5846-8873-83FDD1930C1E}" destId="{A3909317-1B73-5F4A-AD25-382464A80FA7}" srcOrd="3" destOrd="0" presId="urn:microsoft.com/office/officeart/2008/layout/HalfCircleOrganizationChart"/>
    <dgm:cxn modelId="{19C89A8E-0377-204E-869C-C9CD32539BA7}" type="presParOf" srcId="{31790C15-97B1-5246-90BB-C2891F964C0A}" destId="{86AE238C-FA2F-B14E-95A2-C704573AF172}" srcOrd="1" destOrd="0" presId="urn:microsoft.com/office/officeart/2008/layout/HalfCircleOrganizationChart"/>
    <dgm:cxn modelId="{7134A8C0-068C-7A40-A1EF-B5525597A563}" type="presParOf" srcId="{86AE238C-FA2F-B14E-95A2-C704573AF172}" destId="{44147C9B-8134-004E-BF05-B03A6AA9ACAA}" srcOrd="0" destOrd="0" presId="urn:microsoft.com/office/officeart/2008/layout/HalfCircleOrganizationChart"/>
    <dgm:cxn modelId="{D61065EF-9CC8-754F-90F1-303BC95CE8A5}" type="presParOf" srcId="{86AE238C-FA2F-B14E-95A2-C704573AF172}" destId="{52AD9472-022E-C048-B8EC-B5E5DCC8A17F}" srcOrd="1" destOrd="0" presId="urn:microsoft.com/office/officeart/2008/layout/HalfCircleOrganizationChart"/>
    <dgm:cxn modelId="{8E658868-9089-C64A-B45B-96E2E577D44D}" type="presParOf" srcId="{52AD9472-022E-C048-B8EC-B5E5DCC8A17F}" destId="{1556F896-1F5B-CE46-BE56-03496B7F5CD9}" srcOrd="0" destOrd="0" presId="urn:microsoft.com/office/officeart/2008/layout/HalfCircleOrganizationChart"/>
    <dgm:cxn modelId="{B827B75E-BCE5-244A-9E5A-182B2640D773}" type="presParOf" srcId="{1556F896-1F5B-CE46-BE56-03496B7F5CD9}" destId="{6980ECDD-5685-4942-BA57-0EDF90DC2F9A}" srcOrd="0" destOrd="0" presId="urn:microsoft.com/office/officeart/2008/layout/HalfCircleOrganizationChart"/>
    <dgm:cxn modelId="{9E9E0BC0-1603-F34B-8801-5F5C47E4E1C6}" type="presParOf" srcId="{1556F896-1F5B-CE46-BE56-03496B7F5CD9}" destId="{21EFACF0-95DB-3A48-982E-931F92CD72D3}" srcOrd="1" destOrd="0" presId="urn:microsoft.com/office/officeart/2008/layout/HalfCircleOrganizationChart"/>
    <dgm:cxn modelId="{BCFE9E9D-112E-0341-A6CA-2A2143E2F9EF}" type="presParOf" srcId="{1556F896-1F5B-CE46-BE56-03496B7F5CD9}" destId="{F7F5CC9B-6B74-2942-A4A3-52AEDE2136DA}" srcOrd="2" destOrd="0" presId="urn:microsoft.com/office/officeart/2008/layout/HalfCircleOrganizationChart"/>
    <dgm:cxn modelId="{AE0F5F58-20EB-E848-BE00-4B581CE6A146}" type="presParOf" srcId="{1556F896-1F5B-CE46-BE56-03496B7F5CD9}" destId="{F6F87A8C-C060-C64C-BB6C-DB48CACCF762}" srcOrd="3" destOrd="0" presId="urn:microsoft.com/office/officeart/2008/layout/HalfCircleOrganizationChart"/>
    <dgm:cxn modelId="{BC974F19-EF45-F847-8E91-7CB6706F5379}" type="presParOf" srcId="{52AD9472-022E-C048-B8EC-B5E5DCC8A17F}" destId="{23738680-83E7-0C47-9D9B-BDC54535A2CD}" srcOrd="1" destOrd="0" presId="urn:microsoft.com/office/officeart/2008/layout/HalfCircleOrganizationChart"/>
    <dgm:cxn modelId="{B80F6EE1-78A3-A847-B115-5EADE1ECD93D}" type="presParOf" srcId="{52AD9472-022E-C048-B8EC-B5E5DCC8A17F}" destId="{A74A91E5-21F1-4B4D-9FF4-9F4ED739F091}" srcOrd="2" destOrd="0" presId="urn:microsoft.com/office/officeart/2008/layout/HalfCircleOrganizationChart"/>
    <dgm:cxn modelId="{522504D5-687A-E740-90FE-F501AE9406FB}" type="presParOf" srcId="{86AE238C-FA2F-B14E-95A2-C704573AF172}" destId="{B28C4F2E-70A2-EB42-9791-712D7B81FA2B}" srcOrd="2" destOrd="0" presId="urn:microsoft.com/office/officeart/2008/layout/HalfCircleOrganizationChart"/>
    <dgm:cxn modelId="{74D738EF-C7BE-0D4A-AC51-D0089282CE5F}" type="presParOf" srcId="{86AE238C-FA2F-B14E-95A2-C704573AF172}" destId="{692BAD17-8888-FB41-87ED-12AA5F6BFAC6}" srcOrd="3" destOrd="0" presId="urn:microsoft.com/office/officeart/2008/layout/HalfCircleOrganizationChart"/>
    <dgm:cxn modelId="{E0D1ACE5-11DF-BD44-A479-DA6F2CD7B246}" type="presParOf" srcId="{692BAD17-8888-FB41-87ED-12AA5F6BFAC6}" destId="{A840BEEC-337C-274E-B7E8-3AFCB19E1AE5}" srcOrd="0" destOrd="0" presId="urn:microsoft.com/office/officeart/2008/layout/HalfCircleOrganizationChart"/>
    <dgm:cxn modelId="{F5242D5A-7F66-2D4B-97B3-12DDA7F39073}" type="presParOf" srcId="{A840BEEC-337C-274E-B7E8-3AFCB19E1AE5}" destId="{25D01568-BC81-1844-8DA8-7E2CBCC5EC73}" srcOrd="0" destOrd="0" presId="urn:microsoft.com/office/officeart/2008/layout/HalfCircleOrganizationChart"/>
    <dgm:cxn modelId="{66C9BD5A-FC51-904D-83A6-FA632CB66A9D}" type="presParOf" srcId="{A840BEEC-337C-274E-B7E8-3AFCB19E1AE5}" destId="{8C6AC3AB-9046-5E4A-A11A-1229229096C6}" srcOrd="1" destOrd="0" presId="urn:microsoft.com/office/officeart/2008/layout/HalfCircleOrganizationChart"/>
    <dgm:cxn modelId="{400BF43E-0F93-5543-BD78-C3166B9D4BB1}" type="presParOf" srcId="{A840BEEC-337C-274E-B7E8-3AFCB19E1AE5}" destId="{9AB8BD9B-5FE1-ED46-AB25-D3D3C0E00FC4}" srcOrd="2" destOrd="0" presId="urn:microsoft.com/office/officeart/2008/layout/HalfCircleOrganizationChart"/>
    <dgm:cxn modelId="{CFA184AF-411D-2F4B-9AFF-BDD43B772B08}" type="presParOf" srcId="{A840BEEC-337C-274E-B7E8-3AFCB19E1AE5}" destId="{9DA08660-1F85-2B43-B1C0-AFE2F7AF32A6}" srcOrd="3" destOrd="0" presId="urn:microsoft.com/office/officeart/2008/layout/HalfCircleOrganizationChart"/>
    <dgm:cxn modelId="{FF96C75B-556E-A041-8ED8-D46C538582C0}" type="presParOf" srcId="{692BAD17-8888-FB41-87ED-12AA5F6BFAC6}" destId="{AEC8B399-3E34-7B44-A7E3-9F5DB41455AB}" srcOrd="1" destOrd="0" presId="urn:microsoft.com/office/officeart/2008/layout/HalfCircleOrganizationChart"/>
    <dgm:cxn modelId="{BE29A9E1-F2BB-A340-A0CE-6F6CA0DA749B}" type="presParOf" srcId="{692BAD17-8888-FB41-87ED-12AA5F6BFAC6}" destId="{2B5814B5-4516-E245-9782-AD6264B59115}" srcOrd="2" destOrd="0" presId="urn:microsoft.com/office/officeart/2008/layout/HalfCircleOrganizationChart"/>
    <dgm:cxn modelId="{B97C4D14-D388-8B4C-A505-749BEDB97127}" type="presParOf" srcId="{86AE238C-FA2F-B14E-95A2-C704573AF172}" destId="{8F21D904-FD6A-8748-98A7-80FC28E0F912}" srcOrd="4" destOrd="0" presId="urn:microsoft.com/office/officeart/2008/layout/HalfCircleOrganizationChart"/>
    <dgm:cxn modelId="{215942C9-5CDB-BE49-83E3-74C0540A3DAF}" type="presParOf" srcId="{86AE238C-FA2F-B14E-95A2-C704573AF172}" destId="{2C181471-E15D-9B46-BC8F-C000E6FDB16F}" srcOrd="5" destOrd="0" presId="urn:microsoft.com/office/officeart/2008/layout/HalfCircleOrganizationChart"/>
    <dgm:cxn modelId="{1932DFD4-C173-FA42-BAE7-3ED0189ED51C}" type="presParOf" srcId="{2C181471-E15D-9B46-BC8F-C000E6FDB16F}" destId="{35A71073-6F5E-E441-B504-BD0BE08DE2B5}" srcOrd="0" destOrd="0" presId="urn:microsoft.com/office/officeart/2008/layout/HalfCircleOrganizationChart"/>
    <dgm:cxn modelId="{37343A7F-9A7A-5948-BBE9-3D5BB926CABE}" type="presParOf" srcId="{35A71073-6F5E-E441-B504-BD0BE08DE2B5}" destId="{DF3F7644-8553-6243-9500-30277A09BAC1}" srcOrd="0" destOrd="0" presId="urn:microsoft.com/office/officeart/2008/layout/HalfCircleOrganizationChart"/>
    <dgm:cxn modelId="{D7980EF4-A296-5840-AE06-5AA8186C1213}" type="presParOf" srcId="{35A71073-6F5E-E441-B504-BD0BE08DE2B5}" destId="{7B75D057-5022-5B46-93B7-24944748A189}" srcOrd="1" destOrd="0" presId="urn:microsoft.com/office/officeart/2008/layout/HalfCircleOrganizationChart"/>
    <dgm:cxn modelId="{23FB2906-F5D2-1640-A0FE-0349D99CF6C0}" type="presParOf" srcId="{35A71073-6F5E-E441-B504-BD0BE08DE2B5}" destId="{07314D28-BBA1-7046-BB8B-D8F0C09109A3}" srcOrd="2" destOrd="0" presId="urn:microsoft.com/office/officeart/2008/layout/HalfCircleOrganizationChart"/>
    <dgm:cxn modelId="{7B62B69F-7F7C-8541-BED0-39608F8BB3BA}" type="presParOf" srcId="{35A71073-6F5E-E441-B504-BD0BE08DE2B5}" destId="{0753E8EA-F90D-3A42-8072-31C862FE80DD}" srcOrd="3" destOrd="0" presId="urn:microsoft.com/office/officeart/2008/layout/HalfCircleOrganizationChart"/>
    <dgm:cxn modelId="{01946D1D-5383-5545-B74C-5CCD91DDEA26}" type="presParOf" srcId="{2C181471-E15D-9B46-BC8F-C000E6FDB16F}" destId="{58EC638B-4103-C048-A911-39CFA9FB7CC5}" srcOrd="1" destOrd="0" presId="urn:microsoft.com/office/officeart/2008/layout/HalfCircleOrganizationChart"/>
    <dgm:cxn modelId="{875ED7E4-8981-8F41-99DF-AA5A02788BC0}" type="presParOf" srcId="{2C181471-E15D-9B46-BC8F-C000E6FDB16F}" destId="{1BBF7FE4-5FAE-F246-87B5-2519228E6C63}" srcOrd="2" destOrd="0" presId="urn:microsoft.com/office/officeart/2008/layout/HalfCircleOrganizationChart"/>
    <dgm:cxn modelId="{2536D041-D04A-C347-8E6F-8C98FAE45BF2}" type="presParOf" srcId="{31790C15-97B1-5246-90BB-C2891F964C0A}" destId="{DCA4022F-0F03-8149-BC3B-CD9921B014B9}" srcOrd="2" destOrd="0" presId="urn:microsoft.com/office/officeart/2008/layout/HalfCircle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998736-04F9-6447-8231-4B601291A83A}" type="doc">
      <dgm:prSet loTypeId="urn:microsoft.com/office/officeart/2008/layout/BendingPictureCaptionList" loCatId="" qsTypeId="urn:microsoft.com/office/officeart/2005/8/quickstyle/simple5" qsCatId="simple" csTypeId="urn:microsoft.com/office/officeart/2005/8/colors/colorful5" csCatId="colorful" phldr="1"/>
      <dgm:spPr/>
    </dgm:pt>
    <dgm:pt modelId="{02572A11-02FF-5A4B-8A08-7B81989A38AE}">
      <dgm:prSet phldrT="[Text]"/>
      <dgm:spPr/>
      <dgm:t>
        <a:bodyPr/>
        <a:lstStyle/>
        <a:p>
          <a:r>
            <a:rPr lang="en-US" dirty="0" smtClean="0"/>
            <a:t>data transparency</a:t>
          </a:r>
          <a:endParaRPr lang="en-US" dirty="0"/>
        </a:p>
      </dgm:t>
    </dgm:pt>
    <dgm:pt modelId="{F1DFB427-081F-9246-828D-3CAE8A178E91}" type="parTrans" cxnId="{4C0A7DF0-42D2-8D47-9E83-4312284EBDA9}">
      <dgm:prSet/>
      <dgm:spPr/>
      <dgm:t>
        <a:bodyPr/>
        <a:lstStyle/>
        <a:p>
          <a:endParaRPr lang="en-US"/>
        </a:p>
      </dgm:t>
    </dgm:pt>
    <dgm:pt modelId="{F5D38E65-F9C1-1640-8CBB-7CF42CC779A4}" type="sibTrans" cxnId="{4C0A7DF0-42D2-8D47-9E83-4312284EBDA9}">
      <dgm:prSet/>
      <dgm:spPr/>
      <dgm:t>
        <a:bodyPr/>
        <a:lstStyle/>
        <a:p>
          <a:endParaRPr lang="en-US"/>
        </a:p>
      </dgm:t>
    </dgm:pt>
    <dgm:pt modelId="{209514F4-0168-5F4C-A4E7-B45C1C99B609}">
      <dgm:prSet phldrT="[Text]"/>
      <dgm:spPr/>
      <dgm:t>
        <a:bodyPr/>
        <a:lstStyle/>
        <a:p>
          <a:r>
            <a:rPr lang="en-US" dirty="0" smtClean="0"/>
            <a:t>collaboration</a:t>
          </a:r>
          <a:endParaRPr lang="en-US" dirty="0"/>
        </a:p>
      </dgm:t>
    </dgm:pt>
    <dgm:pt modelId="{3E1D7392-1D17-5446-9F75-BB5813066DE8}" type="parTrans" cxnId="{0B3D7354-A407-654F-9B12-CAAFBD9B3C76}">
      <dgm:prSet/>
      <dgm:spPr/>
      <dgm:t>
        <a:bodyPr/>
        <a:lstStyle/>
        <a:p>
          <a:endParaRPr lang="en-US"/>
        </a:p>
      </dgm:t>
    </dgm:pt>
    <dgm:pt modelId="{6D9DF1CB-2E7A-464B-9C6B-2F0D30BBDD1E}" type="sibTrans" cxnId="{0B3D7354-A407-654F-9B12-CAAFBD9B3C76}">
      <dgm:prSet/>
      <dgm:spPr/>
      <dgm:t>
        <a:bodyPr/>
        <a:lstStyle/>
        <a:p>
          <a:endParaRPr lang="en-US"/>
        </a:p>
      </dgm:t>
    </dgm:pt>
    <dgm:pt modelId="{20E0037D-A66D-3C45-98C1-A81B19B70D0B}">
      <dgm:prSet phldrT="[Text]"/>
      <dgm:spPr/>
      <dgm:t>
        <a:bodyPr/>
        <a:lstStyle/>
        <a:p>
          <a:r>
            <a:rPr lang="en-US" dirty="0" smtClean="0"/>
            <a:t>run speed</a:t>
          </a:r>
          <a:endParaRPr lang="en-US" dirty="0"/>
        </a:p>
      </dgm:t>
    </dgm:pt>
    <dgm:pt modelId="{D79F8ACF-22EA-B94C-8F1C-1289D790066B}" type="parTrans" cxnId="{4A31B55E-9B43-C040-B121-D6EAC515CDAF}">
      <dgm:prSet/>
      <dgm:spPr/>
      <dgm:t>
        <a:bodyPr/>
        <a:lstStyle/>
        <a:p>
          <a:endParaRPr lang="en-US"/>
        </a:p>
      </dgm:t>
    </dgm:pt>
    <dgm:pt modelId="{0EF03C1C-9A27-4A43-84B0-A8DA3BB8182E}" type="sibTrans" cxnId="{4A31B55E-9B43-C040-B121-D6EAC515CDAF}">
      <dgm:prSet/>
      <dgm:spPr/>
      <dgm:t>
        <a:bodyPr/>
        <a:lstStyle/>
        <a:p>
          <a:endParaRPr lang="en-US"/>
        </a:p>
      </dgm:t>
    </dgm:pt>
    <dgm:pt modelId="{E8D35C0E-C7FC-AD4D-921E-468B69008796}">
      <dgm:prSet/>
      <dgm:spPr/>
      <dgm:t>
        <a:bodyPr/>
        <a:lstStyle/>
        <a:p>
          <a:r>
            <a:rPr lang="en-US" dirty="0" smtClean="0"/>
            <a:t>version control</a:t>
          </a:r>
          <a:endParaRPr lang="en-US" dirty="0"/>
        </a:p>
      </dgm:t>
    </dgm:pt>
    <dgm:pt modelId="{E882A3B8-25CC-AA41-9341-0D9408F1C372}" type="parTrans" cxnId="{63E447D2-D2A2-F64B-B080-B3925F70CACE}">
      <dgm:prSet/>
      <dgm:spPr/>
      <dgm:t>
        <a:bodyPr/>
        <a:lstStyle/>
        <a:p>
          <a:endParaRPr lang="en-US"/>
        </a:p>
      </dgm:t>
    </dgm:pt>
    <dgm:pt modelId="{7842F314-B737-EF4C-8856-562D05113BAE}" type="sibTrans" cxnId="{63E447D2-D2A2-F64B-B080-B3925F70CACE}">
      <dgm:prSet/>
      <dgm:spPr/>
      <dgm:t>
        <a:bodyPr/>
        <a:lstStyle/>
        <a:p>
          <a:endParaRPr lang="en-US"/>
        </a:p>
      </dgm:t>
    </dgm:pt>
    <dgm:pt modelId="{66232266-5F69-6946-A2C8-53A47C9BF12F}">
      <dgm:prSet/>
      <dgm:spPr/>
      <dgm:t>
        <a:bodyPr/>
        <a:lstStyle/>
        <a:p>
          <a:r>
            <a:rPr lang="en-US" dirty="0" smtClean="0"/>
            <a:t>documentation</a:t>
          </a:r>
          <a:endParaRPr lang="en-US" dirty="0"/>
        </a:p>
      </dgm:t>
    </dgm:pt>
    <dgm:pt modelId="{EA089817-69C0-474E-A69A-8847CC7623BB}" type="parTrans" cxnId="{37E044CD-5E74-E441-B597-24E5F44E46D6}">
      <dgm:prSet/>
      <dgm:spPr/>
      <dgm:t>
        <a:bodyPr/>
        <a:lstStyle/>
        <a:p>
          <a:endParaRPr lang="en-US"/>
        </a:p>
      </dgm:t>
    </dgm:pt>
    <dgm:pt modelId="{7D8167C6-CF84-6648-B4CE-AC26E7C580EE}" type="sibTrans" cxnId="{37E044CD-5E74-E441-B597-24E5F44E46D6}">
      <dgm:prSet/>
      <dgm:spPr/>
      <dgm:t>
        <a:bodyPr/>
        <a:lstStyle/>
        <a:p>
          <a:endParaRPr lang="en-US"/>
        </a:p>
      </dgm:t>
    </dgm:pt>
    <dgm:pt modelId="{02AA76E9-D105-EE4D-98FD-4A2FC6972AA1}" type="pres">
      <dgm:prSet presAssocID="{BD998736-04F9-6447-8231-4B601291A83A}" presName="Name0" presStyleCnt="0">
        <dgm:presLayoutVars>
          <dgm:dir/>
          <dgm:resizeHandles val="exact"/>
        </dgm:presLayoutVars>
      </dgm:prSet>
      <dgm:spPr/>
    </dgm:pt>
    <dgm:pt modelId="{D29E3D6B-81FA-B549-B507-BC6BF7A7D3F6}" type="pres">
      <dgm:prSet presAssocID="{02572A11-02FF-5A4B-8A08-7B81989A38AE}" presName="composite" presStyleCnt="0"/>
      <dgm:spPr/>
    </dgm:pt>
    <dgm:pt modelId="{2B5CA971-66F2-9345-859F-9B8F013CD527}" type="pres">
      <dgm:prSet presAssocID="{02572A11-02FF-5A4B-8A08-7B81989A38AE}" presName="rect1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49A2771F-481C-3A40-818F-A99A4067CF0F}" type="pres">
      <dgm:prSet presAssocID="{02572A11-02FF-5A4B-8A08-7B81989A38AE}" presName="wedgeRectCallout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D7ABE8-9626-334F-B96C-9CFE2CF00BD7}" type="pres">
      <dgm:prSet presAssocID="{F5D38E65-F9C1-1640-8CBB-7CF42CC779A4}" presName="sibTrans" presStyleCnt="0"/>
      <dgm:spPr/>
    </dgm:pt>
    <dgm:pt modelId="{4B502409-8752-2C48-9526-D85E2E590F31}" type="pres">
      <dgm:prSet presAssocID="{E8D35C0E-C7FC-AD4D-921E-468B69008796}" presName="composite" presStyleCnt="0"/>
      <dgm:spPr/>
    </dgm:pt>
    <dgm:pt modelId="{C844FFEF-4724-9341-8DCC-EFE4C4834D77}" type="pres">
      <dgm:prSet presAssocID="{E8D35C0E-C7FC-AD4D-921E-468B69008796}" presName="rect1" presStyleLbl="bgImgPlace1" presStyleIdx="1" presStyleCnt="5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16D293AD-7DC7-9C49-BFE6-1EE9413E7B6B}" type="pres">
      <dgm:prSet presAssocID="{E8D35C0E-C7FC-AD4D-921E-468B69008796}" presName="wedgeRectCallout1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D31346-60B1-4948-B39A-FB2299D2AC05}" type="pres">
      <dgm:prSet presAssocID="{7842F314-B737-EF4C-8856-562D05113BAE}" presName="sibTrans" presStyleCnt="0"/>
      <dgm:spPr/>
    </dgm:pt>
    <dgm:pt modelId="{5E51924F-CA1E-2040-89C8-AAE99E5C1CD7}" type="pres">
      <dgm:prSet presAssocID="{66232266-5F69-6946-A2C8-53A47C9BF12F}" presName="composite" presStyleCnt="0"/>
      <dgm:spPr/>
    </dgm:pt>
    <dgm:pt modelId="{78D5ABB6-01D3-FD47-9BA3-512696723CED}" type="pres">
      <dgm:prSet presAssocID="{66232266-5F69-6946-A2C8-53A47C9BF12F}" presName="rect1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D0D4A16D-5A2D-6E4E-9954-1250BBE41099}" type="pres">
      <dgm:prSet presAssocID="{66232266-5F69-6946-A2C8-53A47C9BF12F}" presName="wedgeRectCallout1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065021-F8ED-5347-8DB1-F2BC830A982F}" type="pres">
      <dgm:prSet presAssocID="{7D8167C6-CF84-6648-B4CE-AC26E7C580EE}" presName="sibTrans" presStyleCnt="0"/>
      <dgm:spPr/>
    </dgm:pt>
    <dgm:pt modelId="{7F0A8ADD-888F-2F41-BA3E-49DD479B1B85}" type="pres">
      <dgm:prSet presAssocID="{209514F4-0168-5F4C-A4E7-B45C1C99B609}" presName="composite" presStyleCnt="0"/>
      <dgm:spPr/>
    </dgm:pt>
    <dgm:pt modelId="{F3F7FF5E-2C15-824F-A120-9C518806F63B}" type="pres">
      <dgm:prSet presAssocID="{209514F4-0168-5F4C-A4E7-B45C1C99B609}" presName="rect1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B500CBBD-9BC9-CB40-B101-93FBE02FF284}" type="pres">
      <dgm:prSet presAssocID="{209514F4-0168-5F4C-A4E7-B45C1C99B609}" presName="wedgeRectCallout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85F807-4604-034D-A720-BE9F2DCBD59B}" type="pres">
      <dgm:prSet presAssocID="{6D9DF1CB-2E7A-464B-9C6B-2F0D30BBDD1E}" presName="sibTrans" presStyleCnt="0"/>
      <dgm:spPr/>
    </dgm:pt>
    <dgm:pt modelId="{9B676C54-D814-7D46-B75A-389A124DE916}" type="pres">
      <dgm:prSet presAssocID="{20E0037D-A66D-3C45-98C1-A81B19B70D0B}" presName="composite" presStyleCnt="0"/>
      <dgm:spPr/>
    </dgm:pt>
    <dgm:pt modelId="{4C83DF58-477E-594D-9F01-317192B1AB8F}" type="pres">
      <dgm:prSet presAssocID="{20E0037D-A66D-3C45-98C1-A81B19B70D0B}" presName="rect1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0" r="-10000"/>
          </a:stretch>
        </a:blipFill>
      </dgm:spPr>
    </dgm:pt>
    <dgm:pt modelId="{6696630F-F6FB-6242-A833-2CD1E8A6B92B}" type="pres">
      <dgm:prSet presAssocID="{20E0037D-A66D-3C45-98C1-A81B19B70D0B}" presName="wedgeRectCallout1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7E044CD-5E74-E441-B597-24E5F44E46D6}" srcId="{BD998736-04F9-6447-8231-4B601291A83A}" destId="{66232266-5F69-6946-A2C8-53A47C9BF12F}" srcOrd="2" destOrd="0" parTransId="{EA089817-69C0-474E-A69A-8847CC7623BB}" sibTransId="{7D8167C6-CF84-6648-B4CE-AC26E7C580EE}"/>
    <dgm:cxn modelId="{0B3D7354-A407-654F-9B12-CAAFBD9B3C76}" srcId="{BD998736-04F9-6447-8231-4B601291A83A}" destId="{209514F4-0168-5F4C-A4E7-B45C1C99B609}" srcOrd="3" destOrd="0" parTransId="{3E1D7392-1D17-5446-9F75-BB5813066DE8}" sibTransId="{6D9DF1CB-2E7A-464B-9C6B-2F0D30BBDD1E}"/>
    <dgm:cxn modelId="{535A3BDB-898E-844C-A204-0D77E0FE4DC1}" type="presOf" srcId="{20E0037D-A66D-3C45-98C1-A81B19B70D0B}" destId="{6696630F-F6FB-6242-A833-2CD1E8A6B92B}" srcOrd="0" destOrd="0" presId="urn:microsoft.com/office/officeart/2008/layout/BendingPictureCaptionList"/>
    <dgm:cxn modelId="{63E447D2-D2A2-F64B-B080-B3925F70CACE}" srcId="{BD998736-04F9-6447-8231-4B601291A83A}" destId="{E8D35C0E-C7FC-AD4D-921E-468B69008796}" srcOrd="1" destOrd="0" parTransId="{E882A3B8-25CC-AA41-9341-0D9408F1C372}" sibTransId="{7842F314-B737-EF4C-8856-562D05113BAE}"/>
    <dgm:cxn modelId="{044955E5-35D8-F441-9499-E298E77C6306}" type="presOf" srcId="{BD998736-04F9-6447-8231-4B601291A83A}" destId="{02AA76E9-D105-EE4D-98FD-4A2FC6972AA1}" srcOrd="0" destOrd="0" presId="urn:microsoft.com/office/officeart/2008/layout/BendingPictureCaptionList"/>
    <dgm:cxn modelId="{6C8BB9E1-2C82-074C-AF89-3AB5D39B15E4}" type="presOf" srcId="{209514F4-0168-5F4C-A4E7-B45C1C99B609}" destId="{B500CBBD-9BC9-CB40-B101-93FBE02FF284}" srcOrd="0" destOrd="0" presId="urn:microsoft.com/office/officeart/2008/layout/BendingPictureCaptionList"/>
    <dgm:cxn modelId="{8C0B2DF0-CCC5-A146-9AFC-30B13F430AC2}" type="presOf" srcId="{02572A11-02FF-5A4B-8A08-7B81989A38AE}" destId="{49A2771F-481C-3A40-818F-A99A4067CF0F}" srcOrd="0" destOrd="0" presId="urn:microsoft.com/office/officeart/2008/layout/BendingPictureCaptionList"/>
    <dgm:cxn modelId="{4A31B55E-9B43-C040-B121-D6EAC515CDAF}" srcId="{BD998736-04F9-6447-8231-4B601291A83A}" destId="{20E0037D-A66D-3C45-98C1-A81B19B70D0B}" srcOrd="4" destOrd="0" parTransId="{D79F8ACF-22EA-B94C-8F1C-1289D790066B}" sibTransId="{0EF03C1C-9A27-4A43-84B0-A8DA3BB8182E}"/>
    <dgm:cxn modelId="{4C0A7DF0-42D2-8D47-9E83-4312284EBDA9}" srcId="{BD998736-04F9-6447-8231-4B601291A83A}" destId="{02572A11-02FF-5A4B-8A08-7B81989A38AE}" srcOrd="0" destOrd="0" parTransId="{F1DFB427-081F-9246-828D-3CAE8A178E91}" sibTransId="{F5D38E65-F9C1-1640-8CBB-7CF42CC779A4}"/>
    <dgm:cxn modelId="{C1339C57-19A9-424E-A214-73890F8522B7}" type="presOf" srcId="{E8D35C0E-C7FC-AD4D-921E-468B69008796}" destId="{16D293AD-7DC7-9C49-BFE6-1EE9413E7B6B}" srcOrd="0" destOrd="0" presId="urn:microsoft.com/office/officeart/2008/layout/BendingPictureCaptionList"/>
    <dgm:cxn modelId="{3A7D6AD0-52FC-B04B-BAB0-E2738A8A59C8}" type="presOf" srcId="{66232266-5F69-6946-A2C8-53A47C9BF12F}" destId="{D0D4A16D-5A2D-6E4E-9954-1250BBE41099}" srcOrd="0" destOrd="0" presId="urn:microsoft.com/office/officeart/2008/layout/BendingPictureCaptionList"/>
    <dgm:cxn modelId="{784BF300-7CC3-E24C-B508-9F7466847C74}" type="presParOf" srcId="{02AA76E9-D105-EE4D-98FD-4A2FC6972AA1}" destId="{D29E3D6B-81FA-B549-B507-BC6BF7A7D3F6}" srcOrd="0" destOrd="0" presId="urn:microsoft.com/office/officeart/2008/layout/BendingPictureCaptionList"/>
    <dgm:cxn modelId="{AEA72609-FE18-6F49-A3EC-52CC3612FE6B}" type="presParOf" srcId="{D29E3D6B-81FA-B549-B507-BC6BF7A7D3F6}" destId="{2B5CA971-66F2-9345-859F-9B8F013CD527}" srcOrd="0" destOrd="0" presId="urn:microsoft.com/office/officeart/2008/layout/BendingPictureCaptionList"/>
    <dgm:cxn modelId="{7E4CED86-CB14-4F42-A022-4BAFC732FAEB}" type="presParOf" srcId="{D29E3D6B-81FA-B549-B507-BC6BF7A7D3F6}" destId="{49A2771F-481C-3A40-818F-A99A4067CF0F}" srcOrd="1" destOrd="0" presId="urn:microsoft.com/office/officeart/2008/layout/BendingPictureCaptionList"/>
    <dgm:cxn modelId="{38DCD3D7-353C-B749-BF4E-24CDCF7EAE1E}" type="presParOf" srcId="{02AA76E9-D105-EE4D-98FD-4A2FC6972AA1}" destId="{69D7ABE8-9626-334F-B96C-9CFE2CF00BD7}" srcOrd="1" destOrd="0" presId="urn:microsoft.com/office/officeart/2008/layout/BendingPictureCaptionList"/>
    <dgm:cxn modelId="{5FDA8A92-2EA3-6940-9425-35810B036CEA}" type="presParOf" srcId="{02AA76E9-D105-EE4D-98FD-4A2FC6972AA1}" destId="{4B502409-8752-2C48-9526-D85E2E590F31}" srcOrd="2" destOrd="0" presId="urn:microsoft.com/office/officeart/2008/layout/BendingPictureCaptionList"/>
    <dgm:cxn modelId="{13591929-6E5D-6045-A95B-132D8F39007F}" type="presParOf" srcId="{4B502409-8752-2C48-9526-D85E2E590F31}" destId="{C844FFEF-4724-9341-8DCC-EFE4C4834D77}" srcOrd="0" destOrd="0" presId="urn:microsoft.com/office/officeart/2008/layout/BendingPictureCaptionList"/>
    <dgm:cxn modelId="{C1F417C2-714F-804F-976D-55289533AAFD}" type="presParOf" srcId="{4B502409-8752-2C48-9526-D85E2E590F31}" destId="{16D293AD-7DC7-9C49-BFE6-1EE9413E7B6B}" srcOrd="1" destOrd="0" presId="urn:microsoft.com/office/officeart/2008/layout/BendingPictureCaptionList"/>
    <dgm:cxn modelId="{F3364372-F226-ED44-A08D-3E6BC8E1BFD6}" type="presParOf" srcId="{02AA76E9-D105-EE4D-98FD-4A2FC6972AA1}" destId="{23D31346-60B1-4948-B39A-FB2299D2AC05}" srcOrd="3" destOrd="0" presId="urn:microsoft.com/office/officeart/2008/layout/BendingPictureCaptionList"/>
    <dgm:cxn modelId="{278C1753-84E4-F84F-B335-125BB0B82AD2}" type="presParOf" srcId="{02AA76E9-D105-EE4D-98FD-4A2FC6972AA1}" destId="{5E51924F-CA1E-2040-89C8-AAE99E5C1CD7}" srcOrd="4" destOrd="0" presId="urn:microsoft.com/office/officeart/2008/layout/BendingPictureCaptionList"/>
    <dgm:cxn modelId="{1875EDEB-EA00-5349-9016-309A6F0A18FC}" type="presParOf" srcId="{5E51924F-CA1E-2040-89C8-AAE99E5C1CD7}" destId="{78D5ABB6-01D3-FD47-9BA3-512696723CED}" srcOrd="0" destOrd="0" presId="urn:microsoft.com/office/officeart/2008/layout/BendingPictureCaptionList"/>
    <dgm:cxn modelId="{7761A85E-4923-0E44-AB2C-A8023B8D85A9}" type="presParOf" srcId="{5E51924F-CA1E-2040-89C8-AAE99E5C1CD7}" destId="{D0D4A16D-5A2D-6E4E-9954-1250BBE41099}" srcOrd="1" destOrd="0" presId="urn:microsoft.com/office/officeart/2008/layout/BendingPictureCaptionList"/>
    <dgm:cxn modelId="{D05E60F1-546E-6C49-BF7D-C1B3C2636655}" type="presParOf" srcId="{02AA76E9-D105-EE4D-98FD-4A2FC6972AA1}" destId="{2A065021-F8ED-5347-8DB1-F2BC830A982F}" srcOrd="5" destOrd="0" presId="urn:microsoft.com/office/officeart/2008/layout/BendingPictureCaptionList"/>
    <dgm:cxn modelId="{140C7CB4-4D89-6B42-B29C-2DB6D1B0375A}" type="presParOf" srcId="{02AA76E9-D105-EE4D-98FD-4A2FC6972AA1}" destId="{7F0A8ADD-888F-2F41-BA3E-49DD479B1B85}" srcOrd="6" destOrd="0" presId="urn:microsoft.com/office/officeart/2008/layout/BendingPictureCaptionList"/>
    <dgm:cxn modelId="{54138933-EA7D-0249-81F6-22B7C2317358}" type="presParOf" srcId="{7F0A8ADD-888F-2F41-BA3E-49DD479B1B85}" destId="{F3F7FF5E-2C15-824F-A120-9C518806F63B}" srcOrd="0" destOrd="0" presId="urn:microsoft.com/office/officeart/2008/layout/BendingPictureCaptionList"/>
    <dgm:cxn modelId="{CF1F8628-5BBE-1D4A-862C-E9A7D9B60FAA}" type="presParOf" srcId="{7F0A8ADD-888F-2F41-BA3E-49DD479B1B85}" destId="{B500CBBD-9BC9-CB40-B101-93FBE02FF284}" srcOrd="1" destOrd="0" presId="urn:microsoft.com/office/officeart/2008/layout/BendingPictureCaptionList"/>
    <dgm:cxn modelId="{39DBC7F0-BC96-5C41-9118-7DE57B2010AB}" type="presParOf" srcId="{02AA76E9-D105-EE4D-98FD-4A2FC6972AA1}" destId="{D485F807-4604-034D-A720-BE9F2DCBD59B}" srcOrd="7" destOrd="0" presId="urn:microsoft.com/office/officeart/2008/layout/BendingPictureCaptionList"/>
    <dgm:cxn modelId="{3B78A074-1397-CA44-9528-6F7BA3644C05}" type="presParOf" srcId="{02AA76E9-D105-EE4D-98FD-4A2FC6972AA1}" destId="{9B676C54-D814-7D46-B75A-389A124DE916}" srcOrd="8" destOrd="0" presId="urn:microsoft.com/office/officeart/2008/layout/BendingPictureCaptionList"/>
    <dgm:cxn modelId="{A2EA63BD-88BF-3640-8268-603ADF5E8F3A}" type="presParOf" srcId="{9B676C54-D814-7D46-B75A-389A124DE916}" destId="{4C83DF58-477E-594D-9F01-317192B1AB8F}" srcOrd="0" destOrd="0" presId="urn:microsoft.com/office/officeart/2008/layout/BendingPictureCaptionList"/>
    <dgm:cxn modelId="{DA148169-FDD9-A646-AFD3-07857FA49226}" type="presParOf" srcId="{9B676C54-D814-7D46-B75A-389A124DE916}" destId="{6696630F-F6FB-6242-A833-2CD1E8A6B92B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331AB-0452-E34D-9607-5250C539571B}" type="doc">
      <dgm:prSet loTypeId="urn:microsoft.com/office/officeart/2005/8/layout/chevron2" loCatId="" qsTypeId="urn:microsoft.com/office/officeart/2005/8/quickstyle/simple4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CB1305B7-DB04-C448-97F8-9B3C1AE20E23}">
      <dgm:prSet phldrT="[Text]"/>
      <dgm:spPr/>
      <dgm:t>
        <a:bodyPr/>
        <a:lstStyle/>
        <a:p>
          <a:r>
            <a:rPr lang="en-US" dirty="0" smtClean="0"/>
            <a:t>HOBBES</a:t>
          </a:r>
          <a:endParaRPr lang="en-US" dirty="0"/>
        </a:p>
      </dgm:t>
    </dgm:pt>
    <dgm:pt modelId="{D452AC06-2BAD-AD4C-A84D-0ECA5BF6AE13}" type="parTrans" cxnId="{5CDD1B3E-D5B5-2F41-B4E2-6A306605A7B4}">
      <dgm:prSet/>
      <dgm:spPr/>
      <dgm:t>
        <a:bodyPr/>
        <a:lstStyle/>
        <a:p>
          <a:endParaRPr lang="en-US"/>
        </a:p>
      </dgm:t>
    </dgm:pt>
    <dgm:pt modelId="{EAD5D17A-00DD-0A4F-A026-7475935C0703}" type="sibTrans" cxnId="{5CDD1B3E-D5B5-2F41-B4E2-6A306605A7B4}">
      <dgm:prSet/>
      <dgm:spPr/>
      <dgm:t>
        <a:bodyPr/>
        <a:lstStyle/>
        <a:p>
          <a:endParaRPr lang="en-US"/>
        </a:p>
      </dgm:t>
    </dgm:pt>
    <dgm:pt modelId="{67F8D607-36F0-F240-996A-2071DB7A55B9}">
      <dgm:prSet phldrT="[Text]"/>
      <dgm:spPr/>
      <dgm:t>
        <a:bodyPr/>
        <a:lstStyle/>
        <a:p>
          <a:r>
            <a:rPr lang="en-US" dirty="0" smtClean="0"/>
            <a:t>Input Data</a:t>
          </a:r>
          <a:endParaRPr lang="en-US" dirty="0"/>
        </a:p>
      </dgm:t>
    </dgm:pt>
    <dgm:pt modelId="{AD669711-A5D9-0844-A69A-568F6D4AC828}" type="parTrans" cxnId="{66093DC6-95AC-E748-9125-BB3ABFADB131}">
      <dgm:prSet/>
      <dgm:spPr/>
      <dgm:t>
        <a:bodyPr/>
        <a:lstStyle/>
        <a:p>
          <a:endParaRPr lang="en-US"/>
        </a:p>
      </dgm:t>
    </dgm:pt>
    <dgm:pt modelId="{DC1B8BC3-EE36-5C4A-90ED-BF76D0992DAF}" type="sibTrans" cxnId="{66093DC6-95AC-E748-9125-BB3ABFADB131}">
      <dgm:prSet/>
      <dgm:spPr/>
      <dgm:t>
        <a:bodyPr/>
        <a:lstStyle/>
        <a:p>
          <a:endParaRPr lang="en-US"/>
        </a:p>
      </dgm:t>
    </dgm:pt>
    <dgm:pt modelId="{8D85181A-3E21-1741-AFBC-9EF14CED534E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Network matrix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5A1E78FC-61BA-D744-9942-AE8F7B431BF5}" type="parTrans" cxnId="{3E932410-F7C1-2245-9336-F63E36482F6A}">
      <dgm:prSet/>
      <dgm:spPr/>
      <dgm:t>
        <a:bodyPr/>
        <a:lstStyle/>
        <a:p>
          <a:endParaRPr lang="en-US"/>
        </a:p>
      </dgm:t>
    </dgm:pt>
    <dgm:pt modelId="{29EF3EDF-ADF7-774A-B777-34F678F5F547}" type="sibTrans" cxnId="{3E932410-F7C1-2245-9336-F63E36482F6A}">
      <dgm:prSet/>
      <dgm:spPr/>
      <dgm:t>
        <a:bodyPr/>
        <a:lstStyle/>
        <a:p>
          <a:endParaRPr lang="en-US"/>
        </a:p>
      </dgm:t>
    </dgm:pt>
    <dgm:pt modelId="{7AC33A8E-09F5-AB44-B720-FA3F764B2533}">
      <dgm:prSet phldrT="[Text]"/>
      <dgm:spPr/>
      <dgm:t>
        <a:bodyPr/>
        <a:lstStyle/>
        <a:p>
          <a:r>
            <a:rPr lang="en-US" dirty="0" smtClean="0"/>
            <a:t>Pyomo</a:t>
          </a:r>
          <a:endParaRPr lang="en-US" dirty="0"/>
        </a:p>
      </dgm:t>
    </dgm:pt>
    <dgm:pt modelId="{519AA440-921B-6440-90FF-3505657015F5}" type="parTrans" cxnId="{B8874ABB-4F05-8F4C-AD0B-EDF6D1B1A106}">
      <dgm:prSet/>
      <dgm:spPr/>
      <dgm:t>
        <a:bodyPr/>
        <a:lstStyle/>
        <a:p>
          <a:endParaRPr lang="en-US"/>
        </a:p>
      </dgm:t>
    </dgm:pt>
    <dgm:pt modelId="{8A25FA6E-5755-1649-8409-5F3EF092079A}" type="sibTrans" cxnId="{B8874ABB-4F05-8F4C-AD0B-EDF6D1B1A106}">
      <dgm:prSet/>
      <dgm:spPr/>
      <dgm:t>
        <a:bodyPr/>
        <a:lstStyle/>
        <a:p>
          <a:endParaRPr lang="en-US"/>
        </a:p>
      </dgm:t>
    </dgm:pt>
    <dgm:pt modelId="{46697C6C-68B3-5742-914F-532044AA13FB}">
      <dgm:prSet phldrT="[Text]"/>
      <dgm:spPr/>
      <dgm:t>
        <a:bodyPr/>
        <a:lstStyle/>
        <a:p>
          <a:r>
            <a:rPr lang="en-US" dirty="0" smtClean="0"/>
            <a:t>Model Run</a:t>
          </a:r>
          <a:endParaRPr lang="en-US" dirty="0"/>
        </a:p>
      </dgm:t>
    </dgm:pt>
    <dgm:pt modelId="{C31F8147-5DD3-8043-A8DC-0FC2CA8B3FB5}" type="parTrans" cxnId="{A935BBFC-EF4B-B045-A586-9DDDCCFA0E25}">
      <dgm:prSet/>
      <dgm:spPr/>
      <dgm:t>
        <a:bodyPr/>
        <a:lstStyle/>
        <a:p>
          <a:endParaRPr lang="en-US"/>
        </a:p>
      </dgm:t>
    </dgm:pt>
    <dgm:pt modelId="{3BB5EFAE-D970-1442-B092-1DEAC9EB12AB}" type="sibTrans" cxnId="{A935BBFC-EF4B-B045-A586-9DDDCCFA0E25}">
      <dgm:prSet/>
      <dgm:spPr/>
      <dgm:t>
        <a:bodyPr/>
        <a:lstStyle/>
        <a:p>
          <a:endParaRPr lang="en-US"/>
        </a:p>
      </dgm:t>
    </dgm:pt>
    <dgm:pt modelId="{10328BA9-861C-6143-BE55-E24669CCDD63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Specify data file and solver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732E21E7-F0FC-2F4D-B797-3A3A3F9D9940}" type="parTrans" cxnId="{A11FB6DB-BC8E-614B-87E9-6682F3C3D9B9}">
      <dgm:prSet/>
      <dgm:spPr/>
      <dgm:t>
        <a:bodyPr/>
        <a:lstStyle/>
        <a:p>
          <a:endParaRPr lang="en-US"/>
        </a:p>
      </dgm:t>
    </dgm:pt>
    <dgm:pt modelId="{EA6F01C8-A595-FE43-A524-34574515748B}" type="sibTrans" cxnId="{A11FB6DB-BC8E-614B-87E9-6682F3C3D9B9}">
      <dgm:prSet/>
      <dgm:spPr/>
      <dgm:t>
        <a:bodyPr/>
        <a:lstStyle/>
        <a:p>
          <a:endParaRPr lang="en-US"/>
        </a:p>
      </dgm:t>
    </dgm:pt>
    <dgm:pt modelId="{98C2DF8D-8F42-E944-A5B7-8A492DC68EC9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C73FB225-406D-FE45-9C18-E80C4824BF0E}" type="parTrans" cxnId="{501D4FC3-FA45-694E-93C8-3C5A7C0745F5}">
      <dgm:prSet/>
      <dgm:spPr/>
      <dgm:t>
        <a:bodyPr/>
        <a:lstStyle/>
        <a:p>
          <a:endParaRPr lang="en-US"/>
        </a:p>
      </dgm:t>
    </dgm:pt>
    <dgm:pt modelId="{517302B1-5B16-4549-9D1E-B2A3E63B1A8C}" type="sibTrans" cxnId="{501D4FC3-FA45-694E-93C8-3C5A7C0745F5}">
      <dgm:prSet/>
      <dgm:spPr/>
      <dgm:t>
        <a:bodyPr/>
        <a:lstStyle/>
        <a:p>
          <a:endParaRPr lang="en-US"/>
        </a:p>
      </dgm:t>
    </dgm:pt>
    <dgm:pt modelId="{D54E5E22-4FC6-1144-9979-9E103EDFC02A}">
      <dgm:prSet phldrT="[Text]"/>
      <dgm:spPr/>
      <dgm:t>
        <a:bodyPr/>
        <a:lstStyle/>
        <a:p>
          <a:r>
            <a:rPr lang="en-US" dirty="0" err="1" smtClean="0"/>
            <a:t>Postprocess</a:t>
          </a:r>
          <a:r>
            <a:rPr lang="en-US" dirty="0" smtClean="0"/>
            <a:t> Results</a:t>
          </a:r>
          <a:endParaRPr lang="en-US" dirty="0"/>
        </a:p>
      </dgm:t>
    </dgm:pt>
    <dgm:pt modelId="{FCD64D83-5E42-4547-8428-2DD2319B8C09}" type="parTrans" cxnId="{D72351E8-932B-3F49-A5D3-24A0CB7BA496}">
      <dgm:prSet/>
      <dgm:spPr/>
      <dgm:t>
        <a:bodyPr/>
        <a:lstStyle/>
        <a:p>
          <a:endParaRPr lang="en-US"/>
        </a:p>
      </dgm:t>
    </dgm:pt>
    <dgm:pt modelId="{A28FFC2A-1000-F648-9F07-33D91E74F23F}" type="sibTrans" cxnId="{D72351E8-932B-3F49-A5D3-24A0CB7BA496}">
      <dgm:prSet/>
      <dgm:spPr/>
      <dgm:t>
        <a:bodyPr/>
        <a:lstStyle/>
        <a:p>
          <a:endParaRPr lang="en-US"/>
        </a:p>
      </dgm:t>
    </dgm:pt>
    <dgm:pt modelId="{110A440A-A186-A747-A4C9-EF700E4E61D1}">
      <dgm:prSet phldrT="[Text]"/>
      <dgm:spPr/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Analyze results stored in </a:t>
          </a:r>
          <a:r>
            <a:rPr lang="en-US" dirty="0" smtClean="0">
              <a:solidFill>
                <a:schemeClr val="bg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rPr>
            <a:t>*.csv</a:t>
          </a:r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 files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024075A8-8AB4-1443-AD11-863FEFDF7B6B}" type="parTrans" cxnId="{35A16A4A-1258-E948-8D71-EED5033C3A8B}">
      <dgm:prSet/>
      <dgm:spPr/>
      <dgm:t>
        <a:bodyPr/>
        <a:lstStyle/>
        <a:p>
          <a:endParaRPr lang="en-US"/>
        </a:p>
      </dgm:t>
    </dgm:pt>
    <dgm:pt modelId="{92CCD6F4-0A7D-D349-9152-C389E7704333}" type="sibTrans" cxnId="{35A16A4A-1258-E948-8D71-EED5033C3A8B}">
      <dgm:prSet/>
      <dgm:spPr/>
      <dgm:t>
        <a:bodyPr/>
        <a:lstStyle/>
        <a:p>
          <a:endParaRPr lang="en-US"/>
        </a:p>
      </dgm:t>
    </dgm:pt>
    <dgm:pt modelId="{A210281D-D0C5-3F47-93FB-D0012B9A04A5}">
      <dgm:prSet/>
      <dgm:spPr/>
      <dgm:t>
        <a:bodyPr/>
        <a:lstStyle/>
        <a:p>
          <a:r>
            <a:rPr lang="en-US" dirty="0" smtClean="0"/>
            <a:t>HOBBES</a:t>
          </a:r>
          <a:endParaRPr lang="en-US" dirty="0"/>
        </a:p>
      </dgm:t>
    </dgm:pt>
    <dgm:pt modelId="{724518DD-8816-4246-9D2D-846A64BFCC3E}" type="parTrans" cxnId="{AC6AC7BD-DB15-0843-B3DD-D31AF2C5A622}">
      <dgm:prSet/>
      <dgm:spPr/>
      <dgm:t>
        <a:bodyPr/>
        <a:lstStyle/>
        <a:p>
          <a:endParaRPr lang="en-US"/>
        </a:p>
      </dgm:t>
    </dgm:pt>
    <dgm:pt modelId="{8587527E-23CC-4C48-817A-05946AC6C7B3}" type="sibTrans" cxnId="{AC6AC7BD-DB15-0843-B3DD-D31AF2C5A622}">
      <dgm:prSet/>
      <dgm:spPr/>
      <dgm:t>
        <a:bodyPr/>
        <a:lstStyle/>
        <a:p>
          <a:endParaRPr lang="en-US"/>
        </a:p>
      </dgm:t>
    </dgm:pt>
    <dgm:pt modelId="{D54D5981-6491-2641-848E-C084CD25EF73}">
      <dgm:prSet/>
      <dgm:spPr/>
      <dgm:t>
        <a:bodyPr/>
        <a:lstStyle/>
        <a:p>
          <a:r>
            <a:rPr lang="en-US" smtClean="0"/>
            <a:t>Data Visualization</a:t>
          </a:r>
          <a:endParaRPr lang="en-US"/>
        </a:p>
      </dgm:t>
    </dgm:pt>
    <dgm:pt modelId="{A139B934-5D8A-C245-90B0-5237DB79FE2A}" type="parTrans" cxnId="{C0F4786B-A119-F44D-B81A-9A98D2181140}">
      <dgm:prSet/>
      <dgm:spPr/>
      <dgm:t>
        <a:bodyPr/>
        <a:lstStyle/>
        <a:p>
          <a:endParaRPr lang="en-US"/>
        </a:p>
      </dgm:t>
    </dgm:pt>
    <dgm:pt modelId="{87D88D2F-A4D5-1347-89EB-BC3405627128}" type="sibTrans" cxnId="{C0F4786B-A119-F44D-B81A-9A98D2181140}">
      <dgm:prSet/>
      <dgm:spPr/>
      <dgm:t>
        <a:bodyPr/>
        <a:lstStyle/>
        <a:p>
          <a:endParaRPr lang="en-US"/>
        </a:p>
      </dgm:t>
    </dgm:pt>
    <dgm:pt modelId="{F3635471-7A8D-1C48-82BC-AB77A76347F8}">
      <dgm:prSet/>
      <dgm:spPr/>
      <dgm:t>
        <a:bodyPr/>
        <a:lstStyle/>
        <a:p>
          <a:r>
            <a:rPr lang="en-US" dirty="0" smtClean="0">
              <a:solidFill>
                <a:schemeClr val="bg1">
                  <a:lumMod val="50000"/>
                </a:schemeClr>
              </a:solidFill>
            </a:rPr>
            <a:t>Time-series plots &amp; animation</a:t>
          </a:r>
          <a:endParaRPr lang="en-US" dirty="0">
            <a:solidFill>
              <a:schemeClr val="bg1">
                <a:lumMod val="50000"/>
              </a:schemeClr>
            </a:solidFill>
          </a:endParaRPr>
        </a:p>
      </dgm:t>
    </dgm:pt>
    <dgm:pt modelId="{7CBABCAF-3ED1-694F-880E-BEA0FACFF8D4}" type="parTrans" cxnId="{AEB7F78A-8FCD-1D4B-A495-35319F3298B6}">
      <dgm:prSet/>
      <dgm:spPr/>
      <dgm:t>
        <a:bodyPr/>
        <a:lstStyle/>
        <a:p>
          <a:endParaRPr lang="en-US"/>
        </a:p>
      </dgm:t>
    </dgm:pt>
    <dgm:pt modelId="{F9CA950C-D712-F448-80CA-75A3AD558F8D}" type="sibTrans" cxnId="{AEB7F78A-8FCD-1D4B-A495-35319F3298B6}">
      <dgm:prSet/>
      <dgm:spPr/>
      <dgm:t>
        <a:bodyPr/>
        <a:lstStyle/>
        <a:p>
          <a:endParaRPr lang="en-US"/>
        </a:p>
      </dgm:t>
    </dgm:pt>
    <dgm:pt modelId="{4448ACED-1F6D-E745-9F20-E6AD276DCD26}" type="pres">
      <dgm:prSet presAssocID="{B8E331AB-0452-E34D-9607-5250C539571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1C8D8F7-C1E9-2D44-B6CB-2777BC2297AF}" type="pres">
      <dgm:prSet presAssocID="{CB1305B7-DB04-C448-97F8-9B3C1AE20E23}" presName="composite" presStyleCnt="0"/>
      <dgm:spPr/>
    </dgm:pt>
    <dgm:pt modelId="{85C64DA1-BC1A-AD40-8968-4453A77E09A5}" type="pres">
      <dgm:prSet presAssocID="{CB1305B7-DB04-C448-97F8-9B3C1AE20E23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020BAA-C5FA-2F40-BBB6-D7B55357B68A}" type="pres">
      <dgm:prSet presAssocID="{CB1305B7-DB04-C448-97F8-9B3C1AE20E23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824C47-84D8-C740-921A-CE9CFA50A26A}" type="pres">
      <dgm:prSet presAssocID="{EAD5D17A-00DD-0A4F-A026-7475935C0703}" presName="sp" presStyleCnt="0"/>
      <dgm:spPr/>
    </dgm:pt>
    <dgm:pt modelId="{298D5F1D-323B-1343-848C-8F4992A6AF75}" type="pres">
      <dgm:prSet presAssocID="{7AC33A8E-09F5-AB44-B720-FA3F764B2533}" presName="composite" presStyleCnt="0"/>
      <dgm:spPr/>
    </dgm:pt>
    <dgm:pt modelId="{927ECEE6-E623-1E41-8203-9F79D5D8F9FB}" type="pres">
      <dgm:prSet presAssocID="{7AC33A8E-09F5-AB44-B720-FA3F764B2533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B1386-E8DC-3441-BAD9-5A4F2E39165C}" type="pres">
      <dgm:prSet presAssocID="{7AC33A8E-09F5-AB44-B720-FA3F764B2533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EE727A-B33F-CD48-ABFA-A88393432F49}" type="pres">
      <dgm:prSet presAssocID="{8A25FA6E-5755-1649-8409-5F3EF092079A}" presName="sp" presStyleCnt="0"/>
      <dgm:spPr/>
    </dgm:pt>
    <dgm:pt modelId="{C8F8542B-0550-BB47-A2F5-F3864D34D573}" type="pres">
      <dgm:prSet presAssocID="{98C2DF8D-8F42-E944-A5B7-8A492DC68EC9}" presName="composite" presStyleCnt="0"/>
      <dgm:spPr/>
    </dgm:pt>
    <dgm:pt modelId="{54C6294D-1D91-AB4C-8E5D-81ACB52BEFB0}" type="pres">
      <dgm:prSet presAssocID="{98C2DF8D-8F42-E944-A5B7-8A492DC68EC9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D7F86E-8D05-5B42-847E-B3F01BAA0A2B}" type="pres">
      <dgm:prSet presAssocID="{98C2DF8D-8F42-E944-A5B7-8A492DC68EC9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0F729-9A32-2C4F-A7A8-1F70E2A84B48}" type="pres">
      <dgm:prSet presAssocID="{517302B1-5B16-4549-9D1E-B2A3E63B1A8C}" presName="sp" presStyleCnt="0"/>
      <dgm:spPr/>
    </dgm:pt>
    <dgm:pt modelId="{69BFA732-5650-A348-BD92-C74E8FA0DF7B}" type="pres">
      <dgm:prSet presAssocID="{A210281D-D0C5-3F47-93FB-D0012B9A04A5}" presName="composite" presStyleCnt="0"/>
      <dgm:spPr/>
    </dgm:pt>
    <dgm:pt modelId="{1A423581-33EE-3D47-A2D7-3847CB711A08}" type="pres">
      <dgm:prSet presAssocID="{A210281D-D0C5-3F47-93FB-D0012B9A04A5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8904B1-E1F2-6844-8C92-332811F6FB7C}" type="pres">
      <dgm:prSet presAssocID="{A210281D-D0C5-3F47-93FB-D0012B9A04A5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35BBFC-EF4B-B045-A586-9DDDCCFA0E25}" srcId="{7AC33A8E-09F5-AB44-B720-FA3F764B2533}" destId="{46697C6C-68B3-5742-914F-532044AA13FB}" srcOrd="0" destOrd="0" parTransId="{C31F8147-5DD3-8043-A8DC-0FC2CA8B3FB5}" sibTransId="{3BB5EFAE-D970-1442-B092-1DEAC9EB12AB}"/>
    <dgm:cxn modelId="{A11FB6DB-BC8E-614B-87E9-6682F3C3D9B9}" srcId="{46697C6C-68B3-5742-914F-532044AA13FB}" destId="{10328BA9-861C-6143-BE55-E24669CCDD63}" srcOrd="0" destOrd="0" parTransId="{732E21E7-F0FC-2F4D-B797-3A3A3F9D9940}" sibTransId="{EA6F01C8-A595-FE43-A524-34574515748B}"/>
    <dgm:cxn modelId="{7F4C3786-F0CD-1448-B7AA-2533AF95581A}" type="presOf" srcId="{46697C6C-68B3-5742-914F-532044AA13FB}" destId="{7E9B1386-E8DC-3441-BAD9-5A4F2E39165C}" srcOrd="0" destOrd="0" presId="urn:microsoft.com/office/officeart/2005/8/layout/chevron2"/>
    <dgm:cxn modelId="{AC6AC7BD-DB15-0843-B3DD-D31AF2C5A622}" srcId="{B8E331AB-0452-E34D-9607-5250C539571B}" destId="{A210281D-D0C5-3F47-93FB-D0012B9A04A5}" srcOrd="3" destOrd="0" parTransId="{724518DD-8816-4246-9D2D-846A64BFCC3E}" sibTransId="{8587527E-23CC-4C48-817A-05946AC6C7B3}"/>
    <dgm:cxn modelId="{501D4FC3-FA45-694E-93C8-3C5A7C0745F5}" srcId="{B8E331AB-0452-E34D-9607-5250C539571B}" destId="{98C2DF8D-8F42-E944-A5B7-8A492DC68EC9}" srcOrd="2" destOrd="0" parTransId="{C73FB225-406D-FE45-9C18-E80C4824BF0E}" sibTransId="{517302B1-5B16-4549-9D1E-B2A3E63B1A8C}"/>
    <dgm:cxn modelId="{2389CFF9-8D9A-2E44-B650-E64108EEDD8A}" type="presOf" srcId="{10328BA9-861C-6143-BE55-E24669CCDD63}" destId="{7E9B1386-E8DC-3441-BAD9-5A4F2E39165C}" srcOrd="0" destOrd="1" presId="urn:microsoft.com/office/officeart/2005/8/layout/chevron2"/>
    <dgm:cxn modelId="{CBCE3574-3659-A44D-9CAA-7E544B409332}" type="presOf" srcId="{98C2DF8D-8F42-E944-A5B7-8A492DC68EC9}" destId="{54C6294D-1D91-AB4C-8E5D-81ACB52BEFB0}" srcOrd="0" destOrd="0" presId="urn:microsoft.com/office/officeart/2005/8/layout/chevron2"/>
    <dgm:cxn modelId="{C0F4786B-A119-F44D-B81A-9A98D2181140}" srcId="{A210281D-D0C5-3F47-93FB-D0012B9A04A5}" destId="{D54D5981-6491-2641-848E-C084CD25EF73}" srcOrd="0" destOrd="0" parTransId="{A139B934-5D8A-C245-90B0-5237DB79FE2A}" sibTransId="{87D88D2F-A4D5-1347-89EB-BC3405627128}"/>
    <dgm:cxn modelId="{35A16A4A-1258-E948-8D71-EED5033C3A8B}" srcId="{D54E5E22-4FC6-1144-9979-9E103EDFC02A}" destId="{110A440A-A186-A747-A4C9-EF700E4E61D1}" srcOrd="0" destOrd="0" parTransId="{024075A8-8AB4-1443-AD11-863FEFDF7B6B}" sibTransId="{92CCD6F4-0A7D-D349-9152-C389E7704333}"/>
    <dgm:cxn modelId="{0318BF59-FFEE-3349-B4B5-10CC2F997EDC}" type="presOf" srcId="{B8E331AB-0452-E34D-9607-5250C539571B}" destId="{4448ACED-1F6D-E745-9F20-E6AD276DCD26}" srcOrd="0" destOrd="0" presId="urn:microsoft.com/office/officeart/2005/8/layout/chevron2"/>
    <dgm:cxn modelId="{AEB7F78A-8FCD-1D4B-A495-35319F3298B6}" srcId="{D54D5981-6491-2641-848E-C084CD25EF73}" destId="{F3635471-7A8D-1C48-82BC-AB77A76347F8}" srcOrd="0" destOrd="0" parTransId="{7CBABCAF-3ED1-694F-880E-BEA0FACFF8D4}" sibTransId="{F9CA950C-D712-F448-80CA-75A3AD558F8D}"/>
    <dgm:cxn modelId="{40205ECA-0E75-BC4A-8DB4-1F3CBEFFAD72}" type="presOf" srcId="{D54D5981-6491-2641-848E-C084CD25EF73}" destId="{148904B1-E1F2-6844-8C92-332811F6FB7C}" srcOrd="0" destOrd="0" presId="urn:microsoft.com/office/officeart/2005/8/layout/chevron2"/>
    <dgm:cxn modelId="{66093DC6-95AC-E748-9125-BB3ABFADB131}" srcId="{CB1305B7-DB04-C448-97F8-9B3C1AE20E23}" destId="{67F8D607-36F0-F240-996A-2071DB7A55B9}" srcOrd="0" destOrd="0" parTransId="{AD669711-A5D9-0844-A69A-568F6D4AC828}" sibTransId="{DC1B8BC3-EE36-5C4A-90ED-BF76D0992DAF}"/>
    <dgm:cxn modelId="{D72351E8-932B-3F49-A5D3-24A0CB7BA496}" srcId="{98C2DF8D-8F42-E944-A5B7-8A492DC68EC9}" destId="{D54E5E22-4FC6-1144-9979-9E103EDFC02A}" srcOrd="0" destOrd="0" parTransId="{FCD64D83-5E42-4547-8428-2DD2319B8C09}" sibTransId="{A28FFC2A-1000-F648-9F07-33D91E74F23F}"/>
    <dgm:cxn modelId="{134F7A32-B232-BA47-915A-D8652A1B1767}" type="presOf" srcId="{8D85181A-3E21-1741-AFBC-9EF14CED534E}" destId="{24020BAA-C5FA-2F40-BBB6-D7B55357B68A}" srcOrd="0" destOrd="1" presId="urn:microsoft.com/office/officeart/2005/8/layout/chevron2"/>
    <dgm:cxn modelId="{CBF16C91-8213-464C-8949-84923C791E31}" type="presOf" srcId="{CB1305B7-DB04-C448-97F8-9B3C1AE20E23}" destId="{85C64DA1-BC1A-AD40-8968-4453A77E09A5}" srcOrd="0" destOrd="0" presId="urn:microsoft.com/office/officeart/2005/8/layout/chevron2"/>
    <dgm:cxn modelId="{F8024E6E-DC3F-094D-B6BE-98216DD6AC0C}" type="presOf" srcId="{F3635471-7A8D-1C48-82BC-AB77A76347F8}" destId="{148904B1-E1F2-6844-8C92-332811F6FB7C}" srcOrd="0" destOrd="1" presId="urn:microsoft.com/office/officeart/2005/8/layout/chevron2"/>
    <dgm:cxn modelId="{B8874ABB-4F05-8F4C-AD0B-EDF6D1B1A106}" srcId="{B8E331AB-0452-E34D-9607-5250C539571B}" destId="{7AC33A8E-09F5-AB44-B720-FA3F764B2533}" srcOrd="1" destOrd="0" parTransId="{519AA440-921B-6440-90FF-3505657015F5}" sibTransId="{8A25FA6E-5755-1649-8409-5F3EF092079A}"/>
    <dgm:cxn modelId="{2F2811DF-50F6-7044-9D7C-400983ADCA83}" type="presOf" srcId="{110A440A-A186-A747-A4C9-EF700E4E61D1}" destId="{05D7F86E-8D05-5B42-847E-B3F01BAA0A2B}" srcOrd="0" destOrd="1" presId="urn:microsoft.com/office/officeart/2005/8/layout/chevron2"/>
    <dgm:cxn modelId="{5CDD1B3E-D5B5-2F41-B4E2-6A306605A7B4}" srcId="{B8E331AB-0452-E34D-9607-5250C539571B}" destId="{CB1305B7-DB04-C448-97F8-9B3C1AE20E23}" srcOrd="0" destOrd="0" parTransId="{D452AC06-2BAD-AD4C-A84D-0ECA5BF6AE13}" sibTransId="{EAD5D17A-00DD-0A4F-A026-7475935C0703}"/>
    <dgm:cxn modelId="{BBB05E2E-53B9-C840-8A05-DA210CBBA904}" type="presOf" srcId="{A210281D-D0C5-3F47-93FB-D0012B9A04A5}" destId="{1A423581-33EE-3D47-A2D7-3847CB711A08}" srcOrd="0" destOrd="0" presId="urn:microsoft.com/office/officeart/2005/8/layout/chevron2"/>
    <dgm:cxn modelId="{55624AF0-D34C-DC4A-90D7-558FB15F8030}" type="presOf" srcId="{7AC33A8E-09F5-AB44-B720-FA3F764B2533}" destId="{927ECEE6-E623-1E41-8203-9F79D5D8F9FB}" srcOrd="0" destOrd="0" presId="urn:microsoft.com/office/officeart/2005/8/layout/chevron2"/>
    <dgm:cxn modelId="{3E932410-F7C1-2245-9336-F63E36482F6A}" srcId="{67F8D607-36F0-F240-996A-2071DB7A55B9}" destId="{8D85181A-3E21-1741-AFBC-9EF14CED534E}" srcOrd="0" destOrd="0" parTransId="{5A1E78FC-61BA-D744-9942-AE8F7B431BF5}" sibTransId="{29EF3EDF-ADF7-774A-B777-34F678F5F547}"/>
    <dgm:cxn modelId="{81C0C552-60F7-D746-B313-42D106AABDC8}" type="presOf" srcId="{D54E5E22-4FC6-1144-9979-9E103EDFC02A}" destId="{05D7F86E-8D05-5B42-847E-B3F01BAA0A2B}" srcOrd="0" destOrd="0" presId="urn:microsoft.com/office/officeart/2005/8/layout/chevron2"/>
    <dgm:cxn modelId="{1B0B3B33-8940-DD48-B355-8F259D02F17F}" type="presOf" srcId="{67F8D607-36F0-F240-996A-2071DB7A55B9}" destId="{24020BAA-C5FA-2F40-BBB6-D7B55357B68A}" srcOrd="0" destOrd="0" presId="urn:microsoft.com/office/officeart/2005/8/layout/chevron2"/>
    <dgm:cxn modelId="{72D74E77-8B30-6C42-9C48-890765A794CC}" type="presParOf" srcId="{4448ACED-1F6D-E745-9F20-E6AD276DCD26}" destId="{31C8D8F7-C1E9-2D44-B6CB-2777BC2297AF}" srcOrd="0" destOrd="0" presId="urn:microsoft.com/office/officeart/2005/8/layout/chevron2"/>
    <dgm:cxn modelId="{093C44CF-B9D1-9745-AA6B-9B6C1F3D9212}" type="presParOf" srcId="{31C8D8F7-C1E9-2D44-B6CB-2777BC2297AF}" destId="{85C64DA1-BC1A-AD40-8968-4453A77E09A5}" srcOrd="0" destOrd="0" presId="urn:microsoft.com/office/officeart/2005/8/layout/chevron2"/>
    <dgm:cxn modelId="{49F865A1-AA97-2147-B778-C9AFD165D1A2}" type="presParOf" srcId="{31C8D8F7-C1E9-2D44-B6CB-2777BC2297AF}" destId="{24020BAA-C5FA-2F40-BBB6-D7B55357B68A}" srcOrd="1" destOrd="0" presId="urn:microsoft.com/office/officeart/2005/8/layout/chevron2"/>
    <dgm:cxn modelId="{3F05BD40-EF6E-D143-97CF-6A96DAC80D81}" type="presParOf" srcId="{4448ACED-1F6D-E745-9F20-E6AD276DCD26}" destId="{B2824C47-84D8-C740-921A-CE9CFA50A26A}" srcOrd="1" destOrd="0" presId="urn:microsoft.com/office/officeart/2005/8/layout/chevron2"/>
    <dgm:cxn modelId="{5C72BF45-14A0-8E42-9E27-3DD4AAF4D15E}" type="presParOf" srcId="{4448ACED-1F6D-E745-9F20-E6AD276DCD26}" destId="{298D5F1D-323B-1343-848C-8F4992A6AF75}" srcOrd="2" destOrd="0" presId="urn:microsoft.com/office/officeart/2005/8/layout/chevron2"/>
    <dgm:cxn modelId="{F4CFA2C5-58C0-0C49-BB47-C2AD95A421DF}" type="presParOf" srcId="{298D5F1D-323B-1343-848C-8F4992A6AF75}" destId="{927ECEE6-E623-1E41-8203-9F79D5D8F9FB}" srcOrd="0" destOrd="0" presId="urn:microsoft.com/office/officeart/2005/8/layout/chevron2"/>
    <dgm:cxn modelId="{C3D388F4-918B-2843-853D-C91CA652A1C8}" type="presParOf" srcId="{298D5F1D-323B-1343-848C-8F4992A6AF75}" destId="{7E9B1386-E8DC-3441-BAD9-5A4F2E39165C}" srcOrd="1" destOrd="0" presId="urn:microsoft.com/office/officeart/2005/8/layout/chevron2"/>
    <dgm:cxn modelId="{6869D7DD-9930-5F4C-8B18-8DC23E6AE59E}" type="presParOf" srcId="{4448ACED-1F6D-E745-9F20-E6AD276DCD26}" destId="{E0EE727A-B33F-CD48-ABFA-A88393432F49}" srcOrd="3" destOrd="0" presId="urn:microsoft.com/office/officeart/2005/8/layout/chevron2"/>
    <dgm:cxn modelId="{296CA9AC-CEC0-2245-8D95-4DBB902B8DC5}" type="presParOf" srcId="{4448ACED-1F6D-E745-9F20-E6AD276DCD26}" destId="{C8F8542B-0550-BB47-A2F5-F3864D34D573}" srcOrd="4" destOrd="0" presId="urn:microsoft.com/office/officeart/2005/8/layout/chevron2"/>
    <dgm:cxn modelId="{860A95E3-F7E4-7F43-882B-CE6097549183}" type="presParOf" srcId="{C8F8542B-0550-BB47-A2F5-F3864D34D573}" destId="{54C6294D-1D91-AB4C-8E5D-81ACB52BEFB0}" srcOrd="0" destOrd="0" presId="urn:microsoft.com/office/officeart/2005/8/layout/chevron2"/>
    <dgm:cxn modelId="{3AFB6FBC-B7BF-3844-831B-3345C1BBCCCE}" type="presParOf" srcId="{C8F8542B-0550-BB47-A2F5-F3864D34D573}" destId="{05D7F86E-8D05-5B42-847E-B3F01BAA0A2B}" srcOrd="1" destOrd="0" presId="urn:microsoft.com/office/officeart/2005/8/layout/chevron2"/>
    <dgm:cxn modelId="{D9628354-45AE-FB4E-A032-847D06DC710A}" type="presParOf" srcId="{4448ACED-1F6D-E745-9F20-E6AD276DCD26}" destId="{B7A0F729-9A32-2C4F-A7A8-1F70E2A84B48}" srcOrd="5" destOrd="0" presId="urn:microsoft.com/office/officeart/2005/8/layout/chevron2"/>
    <dgm:cxn modelId="{54A04997-A57C-B542-9ABA-FEE761B6CFA7}" type="presParOf" srcId="{4448ACED-1F6D-E745-9F20-E6AD276DCD26}" destId="{69BFA732-5650-A348-BD92-C74E8FA0DF7B}" srcOrd="6" destOrd="0" presId="urn:microsoft.com/office/officeart/2005/8/layout/chevron2"/>
    <dgm:cxn modelId="{96F0FD30-134C-8F44-BD63-D7BD3AA14083}" type="presParOf" srcId="{69BFA732-5650-A348-BD92-C74E8FA0DF7B}" destId="{1A423581-33EE-3D47-A2D7-3847CB711A08}" srcOrd="0" destOrd="0" presId="urn:microsoft.com/office/officeart/2005/8/layout/chevron2"/>
    <dgm:cxn modelId="{F70A76C7-F0E7-C94C-A7D2-CFB6E5A02051}" type="presParOf" srcId="{69BFA732-5650-A348-BD92-C74E8FA0DF7B}" destId="{148904B1-E1F2-6844-8C92-332811F6FB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1477CE-C82E-9342-B45B-80390B7E0C32}" type="doc">
      <dgm:prSet loTypeId="urn:microsoft.com/office/officeart/2008/layout/BendingPictureCaption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13C76D6-FA5A-404B-AECA-3F8684258667}">
      <dgm:prSet phldrT="[Text]"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pyvin.py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A272515C-2F10-F94D-AB81-39293F1DEF7F}" type="parTrans" cxnId="{CA1936A2-E522-174A-B911-4C4BA73C0F65}">
      <dgm:prSet/>
      <dgm:spPr/>
      <dgm:t>
        <a:bodyPr/>
        <a:lstStyle/>
        <a:p>
          <a:endParaRPr lang="en-US"/>
        </a:p>
      </dgm:t>
    </dgm:pt>
    <dgm:pt modelId="{56023550-22F8-0843-8684-C28131226C11}" type="sibTrans" cxnId="{CA1936A2-E522-174A-B911-4C4BA73C0F65}">
      <dgm:prSet/>
      <dgm:spPr/>
      <dgm:t>
        <a:bodyPr/>
        <a:lstStyle/>
        <a:p>
          <a:endParaRPr lang="en-US"/>
        </a:p>
      </dgm:t>
    </dgm:pt>
    <dgm:pt modelId="{2DB4E7E2-2EC4-7A4D-A7D1-E23A7E551DB5}">
      <dgm:prSet phldrT="[Text]"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data.dat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1F40112-30DA-F74C-9BF3-15FF7D72BA21}" type="parTrans" cxnId="{5CE54073-6BB3-F24B-BD2B-CD87BF46BAFC}">
      <dgm:prSet/>
      <dgm:spPr/>
      <dgm:t>
        <a:bodyPr/>
        <a:lstStyle/>
        <a:p>
          <a:endParaRPr lang="en-US"/>
        </a:p>
      </dgm:t>
    </dgm:pt>
    <dgm:pt modelId="{B61C3668-ACE6-D547-96B3-723751D4A085}" type="sibTrans" cxnId="{5CE54073-6BB3-F24B-BD2B-CD87BF46BAFC}">
      <dgm:prSet/>
      <dgm:spPr/>
      <dgm:t>
        <a:bodyPr/>
        <a:lstStyle/>
        <a:p>
          <a:endParaRPr lang="en-US"/>
        </a:p>
      </dgm:t>
    </dgm:pt>
    <dgm:pt modelId="{5CD5E3D9-71C5-7D4B-A9AE-BD2350F2F7AD}" type="pres">
      <dgm:prSet presAssocID="{FE1477CE-C82E-9342-B45B-80390B7E0C32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4C0B6F8B-A37B-A447-98D1-A3982583CE0D}" type="pres">
      <dgm:prSet presAssocID="{913C76D6-FA5A-404B-AECA-3F8684258667}" presName="composite" presStyleCnt="0"/>
      <dgm:spPr/>
    </dgm:pt>
    <dgm:pt modelId="{8801E4DC-578C-5A44-B882-95319217C964}" type="pres">
      <dgm:prSet presAssocID="{913C76D6-FA5A-404B-AECA-3F8684258667}" presName="Image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>
          <a:outerShdw blurRad="50800" dist="762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6816C417-7FE8-FE48-9E4C-21111BD3B86A}" type="pres">
      <dgm:prSet presAssocID="{913C76D6-FA5A-404B-AECA-3F8684258667}" presName="Parent" presStyleLbl="node0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67439E-7B67-8D4D-AF1B-73F9E16026D2}" type="pres">
      <dgm:prSet presAssocID="{56023550-22F8-0843-8684-C28131226C11}" presName="sibTrans" presStyleCnt="0"/>
      <dgm:spPr/>
    </dgm:pt>
    <dgm:pt modelId="{73701344-154F-D245-82DA-466626CF1BAD}" type="pres">
      <dgm:prSet presAssocID="{2DB4E7E2-2EC4-7A4D-A7D1-E23A7E551DB5}" presName="composite" presStyleCnt="0"/>
      <dgm:spPr/>
    </dgm:pt>
    <dgm:pt modelId="{4BCFE0E1-BDDD-B543-950E-58B7222AA4C1}" type="pres">
      <dgm:prSet presAssocID="{2DB4E7E2-2EC4-7A4D-A7D1-E23A7E551DB5}" presName="Image" presStyleLbl="bgShp" presStyleIdx="1" presStyleCnt="2"/>
      <dgm:spPr>
        <a:blipFill dpi="0"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4071" t="-11881" r="-14071" b="-11881"/>
          </a:stretch>
        </a:blipFill>
        <a:effectLst>
          <a:outerShdw blurRad="50800" dist="762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AAF5C13E-90FE-5E4B-B263-884346F2D623}" type="pres">
      <dgm:prSet presAssocID="{2DB4E7E2-2EC4-7A4D-A7D1-E23A7E551DB5}" presName="Parent" presStyleLbl="node0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A1936A2-E522-174A-B911-4C4BA73C0F65}" srcId="{FE1477CE-C82E-9342-B45B-80390B7E0C32}" destId="{913C76D6-FA5A-404B-AECA-3F8684258667}" srcOrd="0" destOrd="0" parTransId="{A272515C-2F10-F94D-AB81-39293F1DEF7F}" sibTransId="{56023550-22F8-0843-8684-C28131226C11}"/>
    <dgm:cxn modelId="{E32C7CF6-3ED8-394C-B929-EE48525238A2}" type="presOf" srcId="{FE1477CE-C82E-9342-B45B-80390B7E0C32}" destId="{5CD5E3D9-71C5-7D4B-A9AE-BD2350F2F7AD}" srcOrd="0" destOrd="0" presId="urn:microsoft.com/office/officeart/2008/layout/BendingPictureCaption"/>
    <dgm:cxn modelId="{6F5483B2-CC11-0B40-8A65-2587A9A65BE3}" type="presOf" srcId="{913C76D6-FA5A-404B-AECA-3F8684258667}" destId="{6816C417-7FE8-FE48-9E4C-21111BD3B86A}" srcOrd="0" destOrd="0" presId="urn:microsoft.com/office/officeart/2008/layout/BendingPictureCaption"/>
    <dgm:cxn modelId="{5CE54073-6BB3-F24B-BD2B-CD87BF46BAFC}" srcId="{FE1477CE-C82E-9342-B45B-80390B7E0C32}" destId="{2DB4E7E2-2EC4-7A4D-A7D1-E23A7E551DB5}" srcOrd="1" destOrd="0" parTransId="{C1F40112-30DA-F74C-9BF3-15FF7D72BA21}" sibTransId="{B61C3668-ACE6-D547-96B3-723751D4A085}"/>
    <dgm:cxn modelId="{1722107C-11BB-5340-A39D-80EAA77D3439}" type="presOf" srcId="{2DB4E7E2-2EC4-7A4D-A7D1-E23A7E551DB5}" destId="{AAF5C13E-90FE-5E4B-B263-884346F2D623}" srcOrd="0" destOrd="0" presId="urn:microsoft.com/office/officeart/2008/layout/BendingPictureCaption"/>
    <dgm:cxn modelId="{19FB5C2A-4283-D942-9E4A-398230A6D99E}" type="presParOf" srcId="{5CD5E3D9-71C5-7D4B-A9AE-BD2350F2F7AD}" destId="{4C0B6F8B-A37B-A447-98D1-A3982583CE0D}" srcOrd="0" destOrd="0" presId="urn:microsoft.com/office/officeart/2008/layout/BendingPictureCaption"/>
    <dgm:cxn modelId="{314B5436-0518-EA48-8A4F-E2870CB15DB0}" type="presParOf" srcId="{4C0B6F8B-A37B-A447-98D1-A3982583CE0D}" destId="{8801E4DC-578C-5A44-B882-95319217C964}" srcOrd="0" destOrd="0" presId="urn:microsoft.com/office/officeart/2008/layout/BendingPictureCaption"/>
    <dgm:cxn modelId="{CEFDFD11-1D44-5D47-BDE2-ABE3BBF4B86D}" type="presParOf" srcId="{4C0B6F8B-A37B-A447-98D1-A3982583CE0D}" destId="{6816C417-7FE8-FE48-9E4C-21111BD3B86A}" srcOrd="1" destOrd="0" presId="urn:microsoft.com/office/officeart/2008/layout/BendingPictureCaption"/>
    <dgm:cxn modelId="{9FB5DB83-F168-104F-B16C-62CB46470C3F}" type="presParOf" srcId="{5CD5E3D9-71C5-7D4B-A9AE-BD2350F2F7AD}" destId="{5467439E-7B67-8D4D-AF1B-73F9E16026D2}" srcOrd="1" destOrd="0" presId="urn:microsoft.com/office/officeart/2008/layout/BendingPictureCaption"/>
    <dgm:cxn modelId="{16E1B519-012F-0549-B97C-E6CB0055DB4A}" type="presParOf" srcId="{5CD5E3D9-71C5-7D4B-A9AE-BD2350F2F7AD}" destId="{73701344-154F-D245-82DA-466626CF1BAD}" srcOrd="2" destOrd="0" presId="urn:microsoft.com/office/officeart/2008/layout/BendingPictureCaption"/>
    <dgm:cxn modelId="{CFCA4077-F204-FA4B-9826-E89100A48272}" type="presParOf" srcId="{73701344-154F-D245-82DA-466626CF1BAD}" destId="{4BCFE0E1-BDDD-B543-950E-58B7222AA4C1}" srcOrd="0" destOrd="0" presId="urn:microsoft.com/office/officeart/2008/layout/BendingPictureCaption"/>
    <dgm:cxn modelId="{2D3F3782-3F0C-4745-BF53-DFECF31C2AA1}" type="presParOf" srcId="{73701344-154F-D245-82DA-466626CF1BAD}" destId="{AAF5C13E-90FE-5E4B-B263-884346F2D623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1477CE-C82E-9342-B45B-80390B7E0C32}" type="doc">
      <dgm:prSet loTypeId="urn:microsoft.com/office/officeart/2005/8/layout/bList2" loCatId="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13C76D6-FA5A-404B-AECA-3F8684258667}">
      <dgm:prSet phldrT="[Text]"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flow.csv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A272515C-2F10-F94D-AB81-39293F1DEF7F}" type="parTrans" cxnId="{CA1936A2-E522-174A-B911-4C4BA73C0F65}">
      <dgm:prSet/>
      <dgm:spPr/>
      <dgm:t>
        <a:bodyPr/>
        <a:lstStyle/>
        <a:p>
          <a:endParaRPr lang="en-US"/>
        </a:p>
      </dgm:t>
    </dgm:pt>
    <dgm:pt modelId="{56023550-22F8-0843-8684-C28131226C11}" type="sibTrans" cxnId="{CA1936A2-E522-174A-B911-4C4BA73C0F65}">
      <dgm:prSet/>
      <dgm:spPr/>
      <dgm:t>
        <a:bodyPr/>
        <a:lstStyle/>
        <a:p>
          <a:endParaRPr lang="en-US"/>
        </a:p>
      </dgm:t>
    </dgm:pt>
    <dgm:pt modelId="{2DB4E7E2-2EC4-7A4D-A7D1-E23A7E551DB5}">
      <dgm:prSet phldrT="[Text]"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storage.csv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C1F40112-30DA-F74C-9BF3-15FF7D72BA21}" type="parTrans" cxnId="{5CE54073-6BB3-F24B-BD2B-CD87BF46BAFC}">
      <dgm:prSet/>
      <dgm:spPr/>
      <dgm:t>
        <a:bodyPr/>
        <a:lstStyle/>
        <a:p>
          <a:endParaRPr lang="en-US"/>
        </a:p>
      </dgm:t>
    </dgm:pt>
    <dgm:pt modelId="{B61C3668-ACE6-D547-96B3-723751D4A085}" type="sibTrans" cxnId="{5CE54073-6BB3-F24B-BD2B-CD87BF46BAFC}">
      <dgm:prSet/>
      <dgm:spPr/>
      <dgm:t>
        <a:bodyPr/>
        <a:lstStyle/>
        <a:p>
          <a:endParaRPr lang="en-US"/>
        </a:p>
      </dgm:t>
    </dgm:pt>
    <dgm:pt modelId="{A8FCD9BD-C431-094B-A0AF-E47BD43241F6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shortage cost.csv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0E7CFE75-EEC5-0D4C-86F4-2AF99E186160}" type="parTrans" cxnId="{ABAC1CCB-21B8-D349-84AC-352C2D01CF82}">
      <dgm:prSet/>
      <dgm:spPr/>
      <dgm:t>
        <a:bodyPr/>
        <a:lstStyle/>
        <a:p>
          <a:endParaRPr lang="en-US"/>
        </a:p>
      </dgm:t>
    </dgm:pt>
    <dgm:pt modelId="{83581A79-1030-1743-A2EA-6B1F4BCE9652}" type="sibTrans" cxnId="{ABAC1CCB-21B8-D349-84AC-352C2D01CF82}">
      <dgm:prSet/>
      <dgm:spPr/>
      <dgm:t>
        <a:bodyPr/>
        <a:lstStyle/>
        <a:p>
          <a:endParaRPr lang="en-US"/>
        </a:p>
      </dgm:t>
    </dgm:pt>
    <dgm:pt modelId="{1CBE4F12-FB50-D845-BAE9-BE0B14C5CF43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dual - lower bound.csv 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DC86E11D-C928-5F4A-845B-20B3A854518B}" type="parTrans" cxnId="{D46E2812-7DBF-AF43-85FF-8CC8CFD37F38}">
      <dgm:prSet/>
      <dgm:spPr/>
      <dgm:t>
        <a:bodyPr/>
        <a:lstStyle/>
        <a:p>
          <a:endParaRPr lang="en-US"/>
        </a:p>
      </dgm:t>
    </dgm:pt>
    <dgm:pt modelId="{C4F6B083-4521-584D-B3F9-6B5BB8BCBDFB}" type="sibTrans" cxnId="{D46E2812-7DBF-AF43-85FF-8CC8CFD37F38}">
      <dgm:prSet/>
      <dgm:spPr/>
      <dgm:t>
        <a:bodyPr/>
        <a:lstStyle/>
        <a:p>
          <a:endParaRPr lang="en-US"/>
        </a:p>
      </dgm:t>
    </dgm:pt>
    <dgm:pt modelId="{3C13DCC6-2B34-BF4E-B31B-7A745B9A7674}">
      <dgm:prSet/>
      <dgm:spPr/>
      <dgm:t>
        <a:bodyPr/>
        <a:lstStyle/>
        <a:p>
          <a:r>
            <a:rPr lang="en-US" dirty="0" smtClean="0">
              <a:latin typeface="Courier" charset="0"/>
              <a:ea typeface="Courier" charset="0"/>
              <a:cs typeface="Courier" charset="0"/>
            </a:rPr>
            <a:t>dual - upper bound.csv</a:t>
          </a:r>
          <a:endParaRPr lang="en-US" dirty="0">
            <a:latin typeface="Courier" charset="0"/>
            <a:ea typeface="Courier" charset="0"/>
            <a:cs typeface="Courier" charset="0"/>
          </a:endParaRPr>
        </a:p>
      </dgm:t>
    </dgm:pt>
    <dgm:pt modelId="{2836ABCE-EB0A-3C41-B20D-838EAA5CB16D}" type="parTrans" cxnId="{9549ACE4-6720-C14B-9D90-CA4E616B546C}">
      <dgm:prSet/>
      <dgm:spPr/>
      <dgm:t>
        <a:bodyPr/>
        <a:lstStyle/>
        <a:p>
          <a:endParaRPr lang="en-US"/>
        </a:p>
      </dgm:t>
    </dgm:pt>
    <dgm:pt modelId="{00E3A3E3-8B22-564D-9F2D-E7E32A26266F}" type="sibTrans" cxnId="{9549ACE4-6720-C14B-9D90-CA4E616B546C}">
      <dgm:prSet/>
      <dgm:spPr/>
      <dgm:t>
        <a:bodyPr/>
        <a:lstStyle/>
        <a:p>
          <a:endParaRPr lang="en-US"/>
        </a:p>
      </dgm:t>
    </dgm:pt>
    <dgm:pt modelId="{52289F5B-B038-3C41-B819-BAE78D1E990B}">
      <dgm:prSet/>
      <dgm:spPr/>
      <dgm:t>
        <a:bodyPr/>
        <a:lstStyle/>
        <a:p>
          <a:r>
            <a:rPr lang="en-US" dirty="0" smtClean="0"/>
            <a:t>benefits of capacity expansion</a:t>
          </a:r>
          <a:endParaRPr lang="en-US" dirty="0"/>
        </a:p>
      </dgm:t>
    </dgm:pt>
    <dgm:pt modelId="{68D62DB0-F85C-D54A-943B-D011785C91C3}" type="parTrans" cxnId="{3DDF89F2-2728-7947-9C87-1ECDE4474D5E}">
      <dgm:prSet/>
      <dgm:spPr/>
      <dgm:t>
        <a:bodyPr/>
        <a:lstStyle/>
        <a:p>
          <a:endParaRPr lang="en-US"/>
        </a:p>
      </dgm:t>
    </dgm:pt>
    <dgm:pt modelId="{ECBCED45-0631-2143-9FB9-AC53762848E1}" type="sibTrans" cxnId="{3DDF89F2-2728-7947-9C87-1ECDE4474D5E}">
      <dgm:prSet/>
      <dgm:spPr/>
      <dgm:t>
        <a:bodyPr/>
        <a:lstStyle/>
        <a:p>
          <a:endParaRPr lang="en-US"/>
        </a:p>
      </dgm:t>
    </dgm:pt>
    <dgm:pt modelId="{0330566F-8E5F-6242-9553-BFCA9D5BACEB}">
      <dgm:prSet/>
      <dgm:spPr/>
      <dgm:t>
        <a:bodyPr/>
        <a:lstStyle/>
        <a:p>
          <a:r>
            <a:rPr lang="en-US" dirty="0" smtClean="0"/>
            <a:t>water deliveries to users</a:t>
          </a:r>
          <a:endParaRPr lang="en-US" dirty="0"/>
        </a:p>
      </dgm:t>
    </dgm:pt>
    <dgm:pt modelId="{75E3958D-DA82-2148-A049-93C225F662EA}" type="parTrans" cxnId="{F248495A-CD88-E549-B12B-2B6F93C11EED}">
      <dgm:prSet/>
      <dgm:spPr/>
      <dgm:t>
        <a:bodyPr/>
        <a:lstStyle/>
        <a:p>
          <a:endParaRPr lang="en-US"/>
        </a:p>
      </dgm:t>
    </dgm:pt>
    <dgm:pt modelId="{F3501E44-E834-C943-8B53-9D7017152D55}" type="sibTrans" cxnId="{F248495A-CD88-E549-B12B-2B6F93C11EED}">
      <dgm:prSet/>
      <dgm:spPr/>
      <dgm:t>
        <a:bodyPr/>
        <a:lstStyle/>
        <a:p>
          <a:endParaRPr lang="en-US"/>
        </a:p>
      </dgm:t>
    </dgm:pt>
    <dgm:pt modelId="{D995FCB6-68EA-E542-91C2-9B728CD88D3B}">
      <dgm:prSet/>
      <dgm:spPr/>
      <dgm:t>
        <a:bodyPr/>
        <a:lstStyle/>
        <a:p>
          <a:r>
            <a:rPr lang="en-US" dirty="0" smtClean="0"/>
            <a:t>surface and groundwater storage</a:t>
          </a:r>
          <a:endParaRPr lang="en-US" dirty="0"/>
        </a:p>
      </dgm:t>
    </dgm:pt>
    <dgm:pt modelId="{B58ABAF0-6AFB-D04D-9194-D40896C20E39}" type="parTrans" cxnId="{306D36C6-9F1D-2F4F-8520-DD1B0CD0963C}">
      <dgm:prSet/>
      <dgm:spPr/>
      <dgm:t>
        <a:bodyPr/>
        <a:lstStyle/>
        <a:p>
          <a:endParaRPr lang="en-US"/>
        </a:p>
      </dgm:t>
    </dgm:pt>
    <dgm:pt modelId="{1699083A-D3F7-6541-ABC3-EC57F03A1175}" type="sibTrans" cxnId="{306D36C6-9F1D-2F4F-8520-DD1B0CD0963C}">
      <dgm:prSet/>
      <dgm:spPr/>
      <dgm:t>
        <a:bodyPr/>
        <a:lstStyle/>
        <a:p>
          <a:endParaRPr lang="en-US"/>
        </a:p>
      </dgm:t>
    </dgm:pt>
    <dgm:pt modelId="{F2FE7FDB-0CD6-DA4F-9B33-E32073DE2FBC}">
      <dgm:prSet/>
      <dgm:spPr/>
      <dgm:t>
        <a:bodyPr/>
        <a:lstStyle/>
        <a:p>
          <a:r>
            <a:rPr lang="en-US" dirty="0" smtClean="0"/>
            <a:t>cost of shortage to users and WTP for additional water</a:t>
          </a:r>
          <a:endParaRPr lang="en-US" dirty="0"/>
        </a:p>
      </dgm:t>
    </dgm:pt>
    <dgm:pt modelId="{52094C44-663C-244E-96CC-B0490D5ECEB7}" type="parTrans" cxnId="{AC6EDF73-F873-4243-BF86-B578B0D0423B}">
      <dgm:prSet/>
      <dgm:spPr/>
      <dgm:t>
        <a:bodyPr/>
        <a:lstStyle/>
        <a:p>
          <a:endParaRPr lang="en-US"/>
        </a:p>
      </dgm:t>
    </dgm:pt>
    <dgm:pt modelId="{FD6075B1-7686-3B44-88DE-40C0BEF9910A}" type="sibTrans" cxnId="{AC6EDF73-F873-4243-BF86-B578B0D0423B}">
      <dgm:prSet/>
      <dgm:spPr/>
      <dgm:t>
        <a:bodyPr/>
        <a:lstStyle/>
        <a:p>
          <a:endParaRPr lang="en-US"/>
        </a:p>
      </dgm:t>
    </dgm:pt>
    <dgm:pt modelId="{147BFA78-0AC3-3E42-A035-BD23C9ACDC6D}">
      <dgm:prSet/>
      <dgm:spPr/>
      <dgm:t>
        <a:bodyPr/>
        <a:lstStyle/>
        <a:p>
          <a:r>
            <a:rPr lang="en-US" dirty="0" smtClean="0"/>
            <a:t>shadow prices of environmental flows</a:t>
          </a:r>
          <a:endParaRPr lang="en-US" dirty="0"/>
        </a:p>
      </dgm:t>
    </dgm:pt>
    <dgm:pt modelId="{58F99F3F-0CF3-9A41-BA82-8F0D0A411D83}" type="parTrans" cxnId="{41F20151-86D6-6B46-9342-52B775EC9055}">
      <dgm:prSet/>
      <dgm:spPr/>
      <dgm:t>
        <a:bodyPr/>
        <a:lstStyle/>
        <a:p>
          <a:endParaRPr lang="en-US"/>
        </a:p>
      </dgm:t>
    </dgm:pt>
    <dgm:pt modelId="{33C6CEC6-FE7D-FD4D-A91F-BE56313E01F7}" type="sibTrans" cxnId="{41F20151-86D6-6B46-9342-52B775EC9055}">
      <dgm:prSet/>
      <dgm:spPr/>
      <dgm:t>
        <a:bodyPr/>
        <a:lstStyle/>
        <a:p>
          <a:endParaRPr lang="en-US"/>
        </a:p>
      </dgm:t>
    </dgm:pt>
    <dgm:pt modelId="{EBFED41D-8F29-8C4F-B6F4-4534A5472A49}" type="pres">
      <dgm:prSet presAssocID="{FE1477CE-C82E-9342-B45B-80390B7E0C32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7AB56DF-1B7F-3144-B6A6-B45616BBD4A1}" type="pres">
      <dgm:prSet presAssocID="{913C76D6-FA5A-404B-AECA-3F8684258667}" presName="compNode" presStyleCnt="0"/>
      <dgm:spPr/>
    </dgm:pt>
    <dgm:pt modelId="{2394B117-4751-DD42-A9F7-A32078154876}" type="pres">
      <dgm:prSet presAssocID="{913C76D6-FA5A-404B-AECA-3F8684258667}" presName="childRec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121B2-F0D4-B544-9950-3ACCEE9A6F1E}" type="pres">
      <dgm:prSet presAssocID="{913C76D6-FA5A-404B-AECA-3F8684258667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1F3471-E3CC-2E43-9423-D5B5CCB5081F}" type="pres">
      <dgm:prSet presAssocID="{913C76D6-FA5A-404B-AECA-3F8684258667}" presName="parentRect" presStyleLbl="alignNode1" presStyleIdx="0" presStyleCnt="5"/>
      <dgm:spPr/>
      <dgm:t>
        <a:bodyPr/>
        <a:lstStyle/>
        <a:p>
          <a:endParaRPr lang="en-US"/>
        </a:p>
      </dgm:t>
    </dgm:pt>
    <dgm:pt modelId="{C6CABBD7-5C85-A241-A10D-37567B273076}" type="pres">
      <dgm:prSet presAssocID="{913C76D6-FA5A-404B-AECA-3F8684258667}" presName="adorn" presStyleLbl="fgAccFollow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B6BECE9-0078-104F-B270-A3BAC77D8B41}" type="pres">
      <dgm:prSet presAssocID="{56023550-22F8-0843-8684-C28131226C1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B9CA4BA-DC8C-524E-AA9F-D50CBBC09B85}" type="pres">
      <dgm:prSet presAssocID="{2DB4E7E2-2EC4-7A4D-A7D1-E23A7E551DB5}" presName="compNode" presStyleCnt="0"/>
      <dgm:spPr/>
    </dgm:pt>
    <dgm:pt modelId="{B5A599D4-DF57-2042-BB2E-E4315AD3B4B2}" type="pres">
      <dgm:prSet presAssocID="{2DB4E7E2-2EC4-7A4D-A7D1-E23A7E551DB5}" presName="childRec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75611-2A63-514C-BAEE-4B0E7F0D4283}" type="pres">
      <dgm:prSet presAssocID="{2DB4E7E2-2EC4-7A4D-A7D1-E23A7E551DB5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A0531-69F9-EE42-8AB7-15816BC94F21}" type="pres">
      <dgm:prSet presAssocID="{2DB4E7E2-2EC4-7A4D-A7D1-E23A7E551DB5}" presName="parentRect" presStyleLbl="alignNode1" presStyleIdx="1" presStyleCnt="5"/>
      <dgm:spPr/>
      <dgm:t>
        <a:bodyPr/>
        <a:lstStyle/>
        <a:p>
          <a:endParaRPr lang="en-US"/>
        </a:p>
      </dgm:t>
    </dgm:pt>
    <dgm:pt modelId="{3B2BB05A-D9F2-D948-B254-B0F8B5162FC9}" type="pres">
      <dgm:prSet presAssocID="{2DB4E7E2-2EC4-7A4D-A7D1-E23A7E551DB5}" presName="adorn" presStyleLbl="fgAccFollowNode1" presStyleIdx="1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0EB8794-D0A1-C94B-A134-5DE821DC77A9}" type="pres">
      <dgm:prSet presAssocID="{B61C3668-ACE6-D547-96B3-723751D4A08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3CF00BD-490F-0C47-A82A-1E3693CD4664}" type="pres">
      <dgm:prSet presAssocID="{A8FCD9BD-C431-094B-A0AF-E47BD43241F6}" presName="compNode" presStyleCnt="0"/>
      <dgm:spPr/>
    </dgm:pt>
    <dgm:pt modelId="{A7D09823-D5E0-E142-994A-F99DE5A59497}" type="pres">
      <dgm:prSet presAssocID="{A8FCD9BD-C431-094B-A0AF-E47BD43241F6}" presName="childRec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474AEE-E596-FF41-A313-B80897A993E5}" type="pres">
      <dgm:prSet presAssocID="{A8FCD9BD-C431-094B-A0AF-E47BD43241F6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4AD195-5A75-D644-A1BF-BB14D6E6C537}" type="pres">
      <dgm:prSet presAssocID="{A8FCD9BD-C431-094B-A0AF-E47BD43241F6}" presName="parentRect" presStyleLbl="alignNode1" presStyleIdx="2" presStyleCnt="5"/>
      <dgm:spPr/>
      <dgm:t>
        <a:bodyPr/>
        <a:lstStyle/>
        <a:p>
          <a:endParaRPr lang="en-US"/>
        </a:p>
      </dgm:t>
    </dgm:pt>
    <dgm:pt modelId="{A971B189-85D7-E240-BDFA-A66D9DE349C8}" type="pres">
      <dgm:prSet presAssocID="{A8FCD9BD-C431-094B-A0AF-E47BD43241F6}" presName="adorn" presStyleLbl="fgAccFollowNode1" presStyleIdx="2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0583D80-F0A2-3748-915C-7DB210141FFE}" type="pres">
      <dgm:prSet presAssocID="{83581A79-1030-1743-A2EA-6B1F4BCE965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0317432-3983-7948-9C9F-CC8DF3DE0E87}" type="pres">
      <dgm:prSet presAssocID="{1CBE4F12-FB50-D845-BAE9-BE0B14C5CF43}" presName="compNode" presStyleCnt="0"/>
      <dgm:spPr/>
    </dgm:pt>
    <dgm:pt modelId="{98B05B76-2525-494A-92C5-CCFF96BBD9F1}" type="pres">
      <dgm:prSet presAssocID="{1CBE4F12-FB50-D845-BAE9-BE0B14C5CF43}" presName="childRec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BE237-0CB9-A642-906F-B3FD9E756EC0}" type="pres">
      <dgm:prSet presAssocID="{1CBE4F12-FB50-D845-BAE9-BE0B14C5CF4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E9116D-01ED-F744-A3A6-227D6A78E475}" type="pres">
      <dgm:prSet presAssocID="{1CBE4F12-FB50-D845-BAE9-BE0B14C5CF43}" presName="parentRect" presStyleLbl="alignNode1" presStyleIdx="3" presStyleCnt="5"/>
      <dgm:spPr/>
      <dgm:t>
        <a:bodyPr/>
        <a:lstStyle/>
        <a:p>
          <a:endParaRPr lang="en-US"/>
        </a:p>
      </dgm:t>
    </dgm:pt>
    <dgm:pt modelId="{39AC9146-9916-774E-8D38-FE9894BD0609}" type="pres">
      <dgm:prSet presAssocID="{1CBE4F12-FB50-D845-BAE9-BE0B14C5CF43}" presName="adorn" presStyleLbl="fgAccFollowNode1" presStyleIdx="3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B20CB2E-C697-ED4C-8048-DCF8FBC7BD52}" type="pres">
      <dgm:prSet presAssocID="{C4F6B083-4521-584D-B3F9-6B5BB8BCBDF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77AB13-08DF-054C-BC52-2CC9FE8EEF79}" type="pres">
      <dgm:prSet presAssocID="{3C13DCC6-2B34-BF4E-B31B-7A745B9A7674}" presName="compNode" presStyleCnt="0"/>
      <dgm:spPr/>
    </dgm:pt>
    <dgm:pt modelId="{E301330F-9162-D14C-A945-4116C4104376}" type="pres">
      <dgm:prSet presAssocID="{3C13DCC6-2B34-BF4E-B31B-7A745B9A7674}" presName="childRec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A605E-DF22-8A4C-8CB0-971AB612853C}" type="pres">
      <dgm:prSet presAssocID="{3C13DCC6-2B34-BF4E-B31B-7A745B9A7674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140644-F0C8-904D-A3C8-E26D10A9C694}" type="pres">
      <dgm:prSet presAssocID="{3C13DCC6-2B34-BF4E-B31B-7A745B9A7674}" presName="parentRect" presStyleLbl="alignNode1" presStyleIdx="4" presStyleCnt="5"/>
      <dgm:spPr/>
      <dgm:t>
        <a:bodyPr/>
        <a:lstStyle/>
        <a:p>
          <a:endParaRPr lang="en-US"/>
        </a:p>
      </dgm:t>
    </dgm:pt>
    <dgm:pt modelId="{1EF3533F-78B4-3C48-9A78-D30DC63549BE}" type="pres">
      <dgm:prSet presAssocID="{3C13DCC6-2B34-BF4E-B31B-7A745B9A7674}" presName="adorn" presStyleLbl="fgAccFollowNode1" presStyleIdx="4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FA28023E-2011-F24F-99F4-2630587091CE}" type="presOf" srcId="{147BFA78-0AC3-3E42-A035-BD23C9ACDC6D}" destId="{98B05B76-2525-494A-92C5-CCFF96BBD9F1}" srcOrd="0" destOrd="0" presId="urn:microsoft.com/office/officeart/2005/8/layout/bList2"/>
    <dgm:cxn modelId="{EFD61312-EC1A-BD43-9D1A-BF74E36D1D74}" type="presOf" srcId="{913C76D6-FA5A-404B-AECA-3F8684258667}" destId="{1F4121B2-F0D4-B544-9950-3ACCEE9A6F1E}" srcOrd="0" destOrd="0" presId="urn:microsoft.com/office/officeart/2005/8/layout/bList2"/>
    <dgm:cxn modelId="{CA1936A2-E522-174A-B911-4C4BA73C0F65}" srcId="{FE1477CE-C82E-9342-B45B-80390B7E0C32}" destId="{913C76D6-FA5A-404B-AECA-3F8684258667}" srcOrd="0" destOrd="0" parTransId="{A272515C-2F10-F94D-AB81-39293F1DEF7F}" sibTransId="{56023550-22F8-0843-8684-C28131226C11}"/>
    <dgm:cxn modelId="{41F20151-86D6-6B46-9342-52B775EC9055}" srcId="{1CBE4F12-FB50-D845-BAE9-BE0B14C5CF43}" destId="{147BFA78-0AC3-3E42-A035-BD23C9ACDC6D}" srcOrd="0" destOrd="0" parTransId="{58F99F3F-0CF3-9A41-BA82-8F0D0A411D83}" sibTransId="{33C6CEC6-FE7D-FD4D-A91F-BE56313E01F7}"/>
    <dgm:cxn modelId="{6DEF27A4-403E-CB41-A8FA-D73BA902106D}" type="presOf" srcId="{3C13DCC6-2B34-BF4E-B31B-7A745B9A7674}" destId="{59140644-F0C8-904D-A3C8-E26D10A9C694}" srcOrd="1" destOrd="0" presId="urn:microsoft.com/office/officeart/2005/8/layout/bList2"/>
    <dgm:cxn modelId="{6BCDAF48-68F4-0847-953E-44BAD91DF8ED}" type="presOf" srcId="{913C76D6-FA5A-404B-AECA-3F8684258667}" destId="{141F3471-E3CC-2E43-9423-D5B5CCB5081F}" srcOrd="1" destOrd="0" presId="urn:microsoft.com/office/officeart/2005/8/layout/bList2"/>
    <dgm:cxn modelId="{6DB47FF9-DA5C-A04E-9FED-875277BD4292}" type="presOf" srcId="{52289F5B-B038-3C41-B819-BAE78D1E990B}" destId="{E301330F-9162-D14C-A945-4116C4104376}" srcOrd="0" destOrd="0" presId="urn:microsoft.com/office/officeart/2005/8/layout/bList2"/>
    <dgm:cxn modelId="{9549ACE4-6720-C14B-9D90-CA4E616B546C}" srcId="{FE1477CE-C82E-9342-B45B-80390B7E0C32}" destId="{3C13DCC6-2B34-BF4E-B31B-7A745B9A7674}" srcOrd="4" destOrd="0" parTransId="{2836ABCE-EB0A-3C41-B20D-838EAA5CB16D}" sibTransId="{00E3A3E3-8B22-564D-9F2D-E7E32A26266F}"/>
    <dgm:cxn modelId="{54FDA1F0-DFFA-3B49-8396-18E8EAA39802}" type="presOf" srcId="{1CBE4F12-FB50-D845-BAE9-BE0B14C5CF43}" destId="{568BE237-0CB9-A642-906F-B3FD9E756EC0}" srcOrd="0" destOrd="0" presId="urn:microsoft.com/office/officeart/2005/8/layout/bList2"/>
    <dgm:cxn modelId="{F248495A-CD88-E549-B12B-2B6F93C11EED}" srcId="{913C76D6-FA5A-404B-AECA-3F8684258667}" destId="{0330566F-8E5F-6242-9553-BFCA9D5BACEB}" srcOrd="0" destOrd="0" parTransId="{75E3958D-DA82-2148-A049-93C225F662EA}" sibTransId="{F3501E44-E834-C943-8B53-9D7017152D55}"/>
    <dgm:cxn modelId="{5CE54073-6BB3-F24B-BD2B-CD87BF46BAFC}" srcId="{FE1477CE-C82E-9342-B45B-80390B7E0C32}" destId="{2DB4E7E2-2EC4-7A4D-A7D1-E23A7E551DB5}" srcOrd="1" destOrd="0" parTransId="{C1F40112-30DA-F74C-9BF3-15FF7D72BA21}" sibTransId="{B61C3668-ACE6-D547-96B3-723751D4A085}"/>
    <dgm:cxn modelId="{306D36C6-9F1D-2F4F-8520-DD1B0CD0963C}" srcId="{2DB4E7E2-2EC4-7A4D-A7D1-E23A7E551DB5}" destId="{D995FCB6-68EA-E542-91C2-9B728CD88D3B}" srcOrd="0" destOrd="0" parTransId="{B58ABAF0-6AFB-D04D-9194-D40896C20E39}" sibTransId="{1699083A-D3F7-6541-ABC3-EC57F03A1175}"/>
    <dgm:cxn modelId="{D46E2812-7DBF-AF43-85FF-8CC8CFD37F38}" srcId="{FE1477CE-C82E-9342-B45B-80390B7E0C32}" destId="{1CBE4F12-FB50-D845-BAE9-BE0B14C5CF43}" srcOrd="3" destOrd="0" parTransId="{DC86E11D-C928-5F4A-845B-20B3A854518B}" sibTransId="{C4F6B083-4521-584D-B3F9-6B5BB8BCBDFB}"/>
    <dgm:cxn modelId="{965C24DF-C316-6748-8EAF-5D1ACD5188C5}" type="presOf" srcId="{D995FCB6-68EA-E542-91C2-9B728CD88D3B}" destId="{B5A599D4-DF57-2042-BB2E-E4315AD3B4B2}" srcOrd="0" destOrd="0" presId="urn:microsoft.com/office/officeart/2005/8/layout/bList2"/>
    <dgm:cxn modelId="{01FBAC80-A85B-5E46-97F3-1E06D15F3D55}" type="presOf" srcId="{F2FE7FDB-0CD6-DA4F-9B33-E32073DE2FBC}" destId="{A7D09823-D5E0-E142-994A-F99DE5A59497}" srcOrd="0" destOrd="0" presId="urn:microsoft.com/office/officeart/2005/8/layout/bList2"/>
    <dgm:cxn modelId="{1625A8DF-54BF-EC4D-BB0F-AB7C9A9B23F4}" type="presOf" srcId="{C4F6B083-4521-584D-B3F9-6B5BB8BCBDFB}" destId="{BB20CB2E-C697-ED4C-8048-DCF8FBC7BD52}" srcOrd="0" destOrd="0" presId="urn:microsoft.com/office/officeart/2005/8/layout/bList2"/>
    <dgm:cxn modelId="{36FC3B44-EC2E-EE42-869B-0FFB9313905B}" type="presOf" srcId="{0330566F-8E5F-6242-9553-BFCA9D5BACEB}" destId="{2394B117-4751-DD42-A9F7-A32078154876}" srcOrd="0" destOrd="0" presId="urn:microsoft.com/office/officeart/2005/8/layout/bList2"/>
    <dgm:cxn modelId="{846B0CCC-0DE0-3C4E-A553-3FB4435050E7}" type="presOf" srcId="{A8FCD9BD-C431-094B-A0AF-E47BD43241F6}" destId="{39474AEE-E596-FF41-A313-B80897A993E5}" srcOrd="0" destOrd="0" presId="urn:microsoft.com/office/officeart/2005/8/layout/bList2"/>
    <dgm:cxn modelId="{9BB74A1A-BFF4-D741-B37F-6BCDBD040AAB}" type="presOf" srcId="{2DB4E7E2-2EC4-7A4D-A7D1-E23A7E551DB5}" destId="{606A0531-69F9-EE42-8AB7-15816BC94F21}" srcOrd="1" destOrd="0" presId="urn:microsoft.com/office/officeart/2005/8/layout/bList2"/>
    <dgm:cxn modelId="{5441BA73-D9A2-1F44-ADBA-A83B8FCC4BED}" type="presOf" srcId="{B61C3668-ACE6-D547-96B3-723751D4A085}" destId="{10EB8794-D0A1-C94B-A134-5DE821DC77A9}" srcOrd="0" destOrd="0" presId="urn:microsoft.com/office/officeart/2005/8/layout/bList2"/>
    <dgm:cxn modelId="{3DDF89F2-2728-7947-9C87-1ECDE4474D5E}" srcId="{3C13DCC6-2B34-BF4E-B31B-7A745B9A7674}" destId="{52289F5B-B038-3C41-B819-BAE78D1E990B}" srcOrd="0" destOrd="0" parTransId="{68D62DB0-F85C-D54A-943B-D011785C91C3}" sibTransId="{ECBCED45-0631-2143-9FB9-AC53762848E1}"/>
    <dgm:cxn modelId="{C0AD61C5-1E0C-2940-8EF1-9895191DDB9C}" type="presOf" srcId="{FE1477CE-C82E-9342-B45B-80390B7E0C32}" destId="{EBFED41D-8F29-8C4F-B6F4-4534A5472A49}" srcOrd="0" destOrd="0" presId="urn:microsoft.com/office/officeart/2005/8/layout/bList2"/>
    <dgm:cxn modelId="{5F0A54C6-1B0F-DF4B-BA81-40B450722B34}" type="presOf" srcId="{A8FCD9BD-C431-094B-A0AF-E47BD43241F6}" destId="{BC4AD195-5A75-D644-A1BF-BB14D6E6C537}" srcOrd="1" destOrd="0" presId="urn:microsoft.com/office/officeart/2005/8/layout/bList2"/>
    <dgm:cxn modelId="{8110F136-2052-D844-A09C-7C15038C7743}" type="presOf" srcId="{2DB4E7E2-2EC4-7A4D-A7D1-E23A7E551DB5}" destId="{67075611-2A63-514C-BAEE-4B0E7F0D4283}" srcOrd="0" destOrd="0" presId="urn:microsoft.com/office/officeart/2005/8/layout/bList2"/>
    <dgm:cxn modelId="{ABAC1CCB-21B8-D349-84AC-352C2D01CF82}" srcId="{FE1477CE-C82E-9342-B45B-80390B7E0C32}" destId="{A8FCD9BD-C431-094B-A0AF-E47BD43241F6}" srcOrd="2" destOrd="0" parTransId="{0E7CFE75-EEC5-0D4C-86F4-2AF99E186160}" sibTransId="{83581A79-1030-1743-A2EA-6B1F4BCE9652}"/>
    <dgm:cxn modelId="{AC6EDF73-F873-4243-BF86-B578B0D0423B}" srcId="{A8FCD9BD-C431-094B-A0AF-E47BD43241F6}" destId="{F2FE7FDB-0CD6-DA4F-9B33-E32073DE2FBC}" srcOrd="0" destOrd="0" parTransId="{52094C44-663C-244E-96CC-B0490D5ECEB7}" sibTransId="{FD6075B1-7686-3B44-88DE-40C0BEF9910A}"/>
    <dgm:cxn modelId="{9C4BAF13-90D3-4645-9A30-15968D169D26}" type="presOf" srcId="{56023550-22F8-0843-8684-C28131226C11}" destId="{AB6BECE9-0078-104F-B270-A3BAC77D8B41}" srcOrd="0" destOrd="0" presId="urn:microsoft.com/office/officeart/2005/8/layout/bList2"/>
    <dgm:cxn modelId="{6AA133BB-6E30-8346-9DA7-A9BDF47059BD}" type="presOf" srcId="{83581A79-1030-1743-A2EA-6B1F4BCE9652}" destId="{40583D80-F0A2-3748-915C-7DB210141FFE}" srcOrd="0" destOrd="0" presId="urn:microsoft.com/office/officeart/2005/8/layout/bList2"/>
    <dgm:cxn modelId="{671D932A-D8E6-4146-A09D-E5A489A0561A}" type="presOf" srcId="{3C13DCC6-2B34-BF4E-B31B-7A745B9A7674}" destId="{3CBA605E-DF22-8A4C-8CB0-971AB612853C}" srcOrd="0" destOrd="0" presId="urn:microsoft.com/office/officeart/2005/8/layout/bList2"/>
    <dgm:cxn modelId="{A0BFC8DB-A046-E449-AB98-F350C6D5CB10}" type="presOf" srcId="{1CBE4F12-FB50-D845-BAE9-BE0B14C5CF43}" destId="{74E9116D-01ED-F744-A3A6-227D6A78E475}" srcOrd="1" destOrd="0" presId="urn:microsoft.com/office/officeart/2005/8/layout/bList2"/>
    <dgm:cxn modelId="{14EE187E-3E08-0442-B1E4-DBDE52C3ACE1}" type="presParOf" srcId="{EBFED41D-8F29-8C4F-B6F4-4534A5472A49}" destId="{D7AB56DF-1B7F-3144-B6A6-B45616BBD4A1}" srcOrd="0" destOrd="0" presId="urn:microsoft.com/office/officeart/2005/8/layout/bList2"/>
    <dgm:cxn modelId="{43C6B427-FF97-744E-9CCC-3EDC3FC07ED5}" type="presParOf" srcId="{D7AB56DF-1B7F-3144-B6A6-B45616BBD4A1}" destId="{2394B117-4751-DD42-A9F7-A32078154876}" srcOrd="0" destOrd="0" presId="urn:microsoft.com/office/officeart/2005/8/layout/bList2"/>
    <dgm:cxn modelId="{2100DC83-C69C-3C47-B0FC-5B0CCB67553F}" type="presParOf" srcId="{D7AB56DF-1B7F-3144-B6A6-B45616BBD4A1}" destId="{1F4121B2-F0D4-B544-9950-3ACCEE9A6F1E}" srcOrd="1" destOrd="0" presId="urn:microsoft.com/office/officeart/2005/8/layout/bList2"/>
    <dgm:cxn modelId="{A43A7C87-3D27-374F-ACA0-19D24F325104}" type="presParOf" srcId="{D7AB56DF-1B7F-3144-B6A6-B45616BBD4A1}" destId="{141F3471-E3CC-2E43-9423-D5B5CCB5081F}" srcOrd="2" destOrd="0" presId="urn:microsoft.com/office/officeart/2005/8/layout/bList2"/>
    <dgm:cxn modelId="{BFBAF9F3-DB19-9945-88C0-931D55CFE8BD}" type="presParOf" srcId="{D7AB56DF-1B7F-3144-B6A6-B45616BBD4A1}" destId="{C6CABBD7-5C85-A241-A10D-37567B273076}" srcOrd="3" destOrd="0" presId="urn:microsoft.com/office/officeart/2005/8/layout/bList2"/>
    <dgm:cxn modelId="{A9556F44-EB0C-BD49-9191-79A180D35E51}" type="presParOf" srcId="{EBFED41D-8F29-8C4F-B6F4-4534A5472A49}" destId="{AB6BECE9-0078-104F-B270-A3BAC77D8B41}" srcOrd="1" destOrd="0" presId="urn:microsoft.com/office/officeart/2005/8/layout/bList2"/>
    <dgm:cxn modelId="{D52F88B7-7599-B44C-A17A-05E641F95DD6}" type="presParOf" srcId="{EBFED41D-8F29-8C4F-B6F4-4534A5472A49}" destId="{5B9CA4BA-DC8C-524E-AA9F-D50CBBC09B85}" srcOrd="2" destOrd="0" presId="urn:microsoft.com/office/officeart/2005/8/layout/bList2"/>
    <dgm:cxn modelId="{203521D7-8348-784B-83FF-56FCCEA2B812}" type="presParOf" srcId="{5B9CA4BA-DC8C-524E-AA9F-D50CBBC09B85}" destId="{B5A599D4-DF57-2042-BB2E-E4315AD3B4B2}" srcOrd="0" destOrd="0" presId="urn:microsoft.com/office/officeart/2005/8/layout/bList2"/>
    <dgm:cxn modelId="{02AEBDE1-057E-C849-82BC-6FAD33CF3578}" type="presParOf" srcId="{5B9CA4BA-DC8C-524E-AA9F-D50CBBC09B85}" destId="{67075611-2A63-514C-BAEE-4B0E7F0D4283}" srcOrd="1" destOrd="0" presId="urn:microsoft.com/office/officeart/2005/8/layout/bList2"/>
    <dgm:cxn modelId="{99E451FB-5303-914B-B016-2990D6886F27}" type="presParOf" srcId="{5B9CA4BA-DC8C-524E-AA9F-D50CBBC09B85}" destId="{606A0531-69F9-EE42-8AB7-15816BC94F21}" srcOrd="2" destOrd="0" presId="urn:microsoft.com/office/officeart/2005/8/layout/bList2"/>
    <dgm:cxn modelId="{312076B9-2FC1-9445-A6A4-326705622A59}" type="presParOf" srcId="{5B9CA4BA-DC8C-524E-AA9F-D50CBBC09B85}" destId="{3B2BB05A-D9F2-D948-B254-B0F8B5162FC9}" srcOrd="3" destOrd="0" presId="urn:microsoft.com/office/officeart/2005/8/layout/bList2"/>
    <dgm:cxn modelId="{404E4A7B-1F02-8B48-BE7B-FCAA2AEC3213}" type="presParOf" srcId="{EBFED41D-8F29-8C4F-B6F4-4534A5472A49}" destId="{10EB8794-D0A1-C94B-A134-5DE821DC77A9}" srcOrd="3" destOrd="0" presId="urn:microsoft.com/office/officeart/2005/8/layout/bList2"/>
    <dgm:cxn modelId="{70881394-52B4-5747-B0EA-41B84077D4A6}" type="presParOf" srcId="{EBFED41D-8F29-8C4F-B6F4-4534A5472A49}" destId="{B3CF00BD-490F-0C47-A82A-1E3693CD4664}" srcOrd="4" destOrd="0" presId="urn:microsoft.com/office/officeart/2005/8/layout/bList2"/>
    <dgm:cxn modelId="{1E89E1C9-DFB3-0C4A-878D-5339A01CA731}" type="presParOf" srcId="{B3CF00BD-490F-0C47-A82A-1E3693CD4664}" destId="{A7D09823-D5E0-E142-994A-F99DE5A59497}" srcOrd="0" destOrd="0" presId="urn:microsoft.com/office/officeart/2005/8/layout/bList2"/>
    <dgm:cxn modelId="{8782571E-E174-4348-94CB-98B981442811}" type="presParOf" srcId="{B3CF00BD-490F-0C47-A82A-1E3693CD4664}" destId="{39474AEE-E596-FF41-A313-B80897A993E5}" srcOrd="1" destOrd="0" presId="urn:microsoft.com/office/officeart/2005/8/layout/bList2"/>
    <dgm:cxn modelId="{C7C80E1D-CDA4-654C-B7B8-72D4627DDB2E}" type="presParOf" srcId="{B3CF00BD-490F-0C47-A82A-1E3693CD4664}" destId="{BC4AD195-5A75-D644-A1BF-BB14D6E6C537}" srcOrd="2" destOrd="0" presId="urn:microsoft.com/office/officeart/2005/8/layout/bList2"/>
    <dgm:cxn modelId="{12107B41-30A5-954A-BB7B-98B4BF524CF0}" type="presParOf" srcId="{B3CF00BD-490F-0C47-A82A-1E3693CD4664}" destId="{A971B189-85D7-E240-BDFA-A66D9DE349C8}" srcOrd="3" destOrd="0" presId="urn:microsoft.com/office/officeart/2005/8/layout/bList2"/>
    <dgm:cxn modelId="{899CCF9B-B5D3-9F42-87BE-95C42CF0B2D4}" type="presParOf" srcId="{EBFED41D-8F29-8C4F-B6F4-4534A5472A49}" destId="{40583D80-F0A2-3748-915C-7DB210141FFE}" srcOrd="5" destOrd="0" presId="urn:microsoft.com/office/officeart/2005/8/layout/bList2"/>
    <dgm:cxn modelId="{85BA8138-D633-034B-B99F-1A7BFC33C0A6}" type="presParOf" srcId="{EBFED41D-8F29-8C4F-B6F4-4534A5472A49}" destId="{10317432-3983-7948-9C9F-CC8DF3DE0E87}" srcOrd="6" destOrd="0" presId="urn:microsoft.com/office/officeart/2005/8/layout/bList2"/>
    <dgm:cxn modelId="{AA55CF86-920C-E046-8D36-EF581638482E}" type="presParOf" srcId="{10317432-3983-7948-9C9F-CC8DF3DE0E87}" destId="{98B05B76-2525-494A-92C5-CCFF96BBD9F1}" srcOrd="0" destOrd="0" presId="urn:microsoft.com/office/officeart/2005/8/layout/bList2"/>
    <dgm:cxn modelId="{9CB4A827-ED19-3140-9716-3CDAE59F68A2}" type="presParOf" srcId="{10317432-3983-7948-9C9F-CC8DF3DE0E87}" destId="{568BE237-0CB9-A642-906F-B3FD9E756EC0}" srcOrd="1" destOrd="0" presId="urn:microsoft.com/office/officeart/2005/8/layout/bList2"/>
    <dgm:cxn modelId="{D9B90176-604B-894A-889C-8EC435BEC6C6}" type="presParOf" srcId="{10317432-3983-7948-9C9F-CC8DF3DE0E87}" destId="{74E9116D-01ED-F744-A3A6-227D6A78E475}" srcOrd="2" destOrd="0" presId="urn:microsoft.com/office/officeart/2005/8/layout/bList2"/>
    <dgm:cxn modelId="{75E87B4F-1860-C842-90F6-832A51EDF068}" type="presParOf" srcId="{10317432-3983-7948-9C9F-CC8DF3DE0E87}" destId="{39AC9146-9916-774E-8D38-FE9894BD0609}" srcOrd="3" destOrd="0" presId="urn:microsoft.com/office/officeart/2005/8/layout/bList2"/>
    <dgm:cxn modelId="{78F6176B-B48E-4D4A-8138-F548ECE16344}" type="presParOf" srcId="{EBFED41D-8F29-8C4F-B6F4-4534A5472A49}" destId="{BB20CB2E-C697-ED4C-8048-DCF8FBC7BD52}" srcOrd="7" destOrd="0" presId="urn:microsoft.com/office/officeart/2005/8/layout/bList2"/>
    <dgm:cxn modelId="{A2012A6A-A2BC-E543-ADE2-A37D4A4C3146}" type="presParOf" srcId="{EBFED41D-8F29-8C4F-B6F4-4534A5472A49}" destId="{9E77AB13-08DF-054C-BC52-2CC9FE8EEF79}" srcOrd="8" destOrd="0" presId="urn:microsoft.com/office/officeart/2005/8/layout/bList2"/>
    <dgm:cxn modelId="{B121EA0C-F5E9-C54E-8CDB-C74912391F31}" type="presParOf" srcId="{9E77AB13-08DF-054C-BC52-2CC9FE8EEF79}" destId="{E301330F-9162-D14C-A945-4116C4104376}" srcOrd="0" destOrd="0" presId="urn:microsoft.com/office/officeart/2005/8/layout/bList2"/>
    <dgm:cxn modelId="{6DCDDD0E-251F-ED4F-BBD9-7BFA92BDBA92}" type="presParOf" srcId="{9E77AB13-08DF-054C-BC52-2CC9FE8EEF79}" destId="{3CBA605E-DF22-8A4C-8CB0-971AB612853C}" srcOrd="1" destOrd="0" presId="urn:microsoft.com/office/officeart/2005/8/layout/bList2"/>
    <dgm:cxn modelId="{E8B4F111-EB2C-C249-8651-8A06ADA16C32}" type="presParOf" srcId="{9E77AB13-08DF-054C-BC52-2CC9FE8EEF79}" destId="{59140644-F0C8-904D-A3C8-E26D10A9C694}" srcOrd="2" destOrd="0" presId="urn:microsoft.com/office/officeart/2005/8/layout/bList2"/>
    <dgm:cxn modelId="{45426979-094B-E146-A12F-2BE34D613489}" type="presParOf" srcId="{9E77AB13-08DF-054C-BC52-2CC9FE8EEF79}" destId="{1EF3533F-78B4-3C48-9A78-D30DC63549BE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3698D97-9C07-F64B-9477-10E26551F716}" type="doc">
      <dgm:prSet loTypeId="urn:microsoft.com/office/officeart/2005/8/layout/chevron1" loCatId="" qsTypeId="urn:microsoft.com/office/officeart/2005/8/quickstyle/simple4" qsCatId="simple" csTypeId="urn:microsoft.com/office/officeart/2005/8/colors/accent3_3" csCatId="accent3" phldr="1"/>
      <dgm:spPr/>
    </dgm:pt>
    <dgm:pt modelId="{4F7776B9-A434-564B-B374-E43EBDEAF1A0}">
      <dgm:prSet phldrT="[Text]"/>
      <dgm:spPr/>
      <dgm:t>
        <a:bodyPr/>
        <a:lstStyle/>
        <a:p>
          <a:r>
            <a:rPr lang="en-US" dirty="0" smtClean="0"/>
            <a:t>Pyomo builds the model</a:t>
          </a:r>
          <a:endParaRPr lang="en-US" dirty="0"/>
        </a:p>
      </dgm:t>
    </dgm:pt>
    <dgm:pt modelId="{B4A65D53-456B-E046-A4A1-542AAB6147B0}" type="parTrans" cxnId="{7AADECA7-E592-3649-8F9C-5AA2E27B946C}">
      <dgm:prSet/>
      <dgm:spPr/>
      <dgm:t>
        <a:bodyPr/>
        <a:lstStyle/>
        <a:p>
          <a:endParaRPr lang="en-US"/>
        </a:p>
      </dgm:t>
    </dgm:pt>
    <dgm:pt modelId="{5BC6120D-3718-BD4D-B586-A2E630667863}" type="sibTrans" cxnId="{7AADECA7-E592-3649-8F9C-5AA2E27B946C}">
      <dgm:prSet/>
      <dgm:spPr/>
      <dgm:t>
        <a:bodyPr/>
        <a:lstStyle/>
        <a:p>
          <a:endParaRPr lang="en-US"/>
        </a:p>
      </dgm:t>
    </dgm:pt>
    <dgm:pt modelId="{31DBF53B-5289-8143-A851-0444C2CD5654}">
      <dgm:prSet phldrT="[Text]"/>
      <dgm:spPr/>
      <dgm:t>
        <a:bodyPr/>
        <a:lstStyle/>
        <a:p>
          <a:r>
            <a:rPr lang="en-US" dirty="0" smtClean="0"/>
            <a:t>Solver finds a solution</a:t>
          </a:r>
          <a:endParaRPr lang="en-US" dirty="0"/>
        </a:p>
      </dgm:t>
    </dgm:pt>
    <dgm:pt modelId="{DA86ED13-C006-E64F-B74B-D8BD95BC1784}" type="parTrans" cxnId="{37BD9381-372E-A849-A1EF-28E77FDDF013}">
      <dgm:prSet/>
      <dgm:spPr/>
      <dgm:t>
        <a:bodyPr/>
        <a:lstStyle/>
        <a:p>
          <a:endParaRPr lang="en-US"/>
        </a:p>
      </dgm:t>
    </dgm:pt>
    <dgm:pt modelId="{B539FDDF-9483-954A-B057-74A6E8C5573B}" type="sibTrans" cxnId="{37BD9381-372E-A849-A1EF-28E77FDDF013}">
      <dgm:prSet/>
      <dgm:spPr/>
      <dgm:t>
        <a:bodyPr/>
        <a:lstStyle/>
        <a:p>
          <a:endParaRPr lang="en-US"/>
        </a:p>
      </dgm:t>
    </dgm:pt>
    <dgm:pt modelId="{C6EE5B1D-3C92-3646-B576-3BE3AFDF3EFD}">
      <dgm:prSet phldrT="[Text]"/>
      <dgm:spPr/>
      <dgm:t>
        <a:bodyPr/>
        <a:lstStyle/>
        <a:p>
          <a:r>
            <a:rPr lang="en-US" dirty="0" smtClean="0"/>
            <a:t>Pyomo writes results</a:t>
          </a:r>
          <a:endParaRPr lang="en-US" dirty="0"/>
        </a:p>
      </dgm:t>
    </dgm:pt>
    <dgm:pt modelId="{A31AB302-8564-A343-AE32-C5E8E6417862}" type="parTrans" cxnId="{604A87E8-F6D4-874B-885C-94219440884B}">
      <dgm:prSet/>
      <dgm:spPr/>
      <dgm:t>
        <a:bodyPr/>
        <a:lstStyle/>
        <a:p>
          <a:endParaRPr lang="en-US"/>
        </a:p>
      </dgm:t>
    </dgm:pt>
    <dgm:pt modelId="{30E29BA6-887C-E841-8C48-AAE32F5636F3}" type="sibTrans" cxnId="{604A87E8-F6D4-874B-885C-94219440884B}">
      <dgm:prSet/>
      <dgm:spPr/>
      <dgm:t>
        <a:bodyPr/>
        <a:lstStyle/>
        <a:p>
          <a:endParaRPr lang="en-US"/>
        </a:p>
      </dgm:t>
    </dgm:pt>
    <dgm:pt modelId="{4AF82AB9-FD23-374D-BF8A-0327C6DE8646}" type="pres">
      <dgm:prSet presAssocID="{C3698D97-9C07-F64B-9477-10E26551F716}" presName="Name0" presStyleCnt="0">
        <dgm:presLayoutVars>
          <dgm:dir/>
          <dgm:animLvl val="lvl"/>
          <dgm:resizeHandles val="exact"/>
        </dgm:presLayoutVars>
      </dgm:prSet>
      <dgm:spPr/>
    </dgm:pt>
    <dgm:pt modelId="{5C1AB99F-1FCA-8A49-ABDE-9E8A8A060E81}" type="pres">
      <dgm:prSet presAssocID="{4F7776B9-A434-564B-B374-E43EBDEAF1A0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469E7B-59A5-914D-AF5F-030FEF1559A3}" type="pres">
      <dgm:prSet presAssocID="{5BC6120D-3718-BD4D-B586-A2E630667863}" presName="parTxOnlySpace" presStyleCnt="0"/>
      <dgm:spPr/>
    </dgm:pt>
    <dgm:pt modelId="{02F1C8C9-0E07-B646-8B2A-999E2DD4B9E1}" type="pres">
      <dgm:prSet presAssocID="{31DBF53B-5289-8143-A851-0444C2CD5654}" presName="parTxOnly" presStyleLbl="node1" presStyleIdx="1" presStyleCnt="3" custScaleX="10026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428B7A-813A-AF4F-822F-87F681C9E469}" type="pres">
      <dgm:prSet presAssocID="{B539FDDF-9483-954A-B057-74A6E8C5573B}" presName="parTxOnlySpace" presStyleCnt="0"/>
      <dgm:spPr/>
    </dgm:pt>
    <dgm:pt modelId="{8BFD4625-04A9-B142-ADED-4FC9BCE57CB7}" type="pres">
      <dgm:prSet presAssocID="{C6EE5B1D-3C92-3646-B576-3BE3AFDF3EFD}" presName="parTxOnly" presStyleLbl="node1" presStyleIdx="2" presStyleCnt="3" custScaleX="77867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ADECA7-E592-3649-8F9C-5AA2E27B946C}" srcId="{C3698D97-9C07-F64B-9477-10E26551F716}" destId="{4F7776B9-A434-564B-B374-E43EBDEAF1A0}" srcOrd="0" destOrd="0" parTransId="{B4A65D53-456B-E046-A4A1-542AAB6147B0}" sibTransId="{5BC6120D-3718-BD4D-B586-A2E630667863}"/>
    <dgm:cxn modelId="{90ED0E7B-0596-1B4F-AEA5-B3D3D743D3CB}" type="presOf" srcId="{4F7776B9-A434-564B-B374-E43EBDEAF1A0}" destId="{5C1AB99F-1FCA-8A49-ABDE-9E8A8A060E81}" srcOrd="0" destOrd="0" presId="urn:microsoft.com/office/officeart/2005/8/layout/chevron1"/>
    <dgm:cxn modelId="{604A87E8-F6D4-874B-885C-94219440884B}" srcId="{C3698D97-9C07-F64B-9477-10E26551F716}" destId="{C6EE5B1D-3C92-3646-B576-3BE3AFDF3EFD}" srcOrd="2" destOrd="0" parTransId="{A31AB302-8564-A343-AE32-C5E8E6417862}" sibTransId="{30E29BA6-887C-E841-8C48-AAE32F5636F3}"/>
    <dgm:cxn modelId="{1543D338-673C-B14F-A1E4-2ED911A54B27}" type="presOf" srcId="{C6EE5B1D-3C92-3646-B576-3BE3AFDF3EFD}" destId="{8BFD4625-04A9-B142-ADED-4FC9BCE57CB7}" srcOrd="0" destOrd="0" presId="urn:microsoft.com/office/officeart/2005/8/layout/chevron1"/>
    <dgm:cxn modelId="{148A3A97-4B18-A143-BA0D-8F53C5709CAA}" type="presOf" srcId="{31DBF53B-5289-8143-A851-0444C2CD5654}" destId="{02F1C8C9-0E07-B646-8B2A-999E2DD4B9E1}" srcOrd="0" destOrd="0" presId="urn:microsoft.com/office/officeart/2005/8/layout/chevron1"/>
    <dgm:cxn modelId="{F9788515-9BD3-6445-B138-61D982CF2A51}" type="presOf" srcId="{C3698D97-9C07-F64B-9477-10E26551F716}" destId="{4AF82AB9-FD23-374D-BF8A-0327C6DE8646}" srcOrd="0" destOrd="0" presId="urn:microsoft.com/office/officeart/2005/8/layout/chevron1"/>
    <dgm:cxn modelId="{37BD9381-372E-A849-A1EF-28E77FDDF013}" srcId="{C3698D97-9C07-F64B-9477-10E26551F716}" destId="{31DBF53B-5289-8143-A851-0444C2CD5654}" srcOrd="1" destOrd="0" parTransId="{DA86ED13-C006-E64F-B74B-D8BD95BC1784}" sibTransId="{B539FDDF-9483-954A-B057-74A6E8C5573B}"/>
    <dgm:cxn modelId="{5C366F07-3695-4645-B4CC-CCAC5352F17D}" type="presParOf" srcId="{4AF82AB9-FD23-374D-BF8A-0327C6DE8646}" destId="{5C1AB99F-1FCA-8A49-ABDE-9E8A8A060E81}" srcOrd="0" destOrd="0" presId="urn:microsoft.com/office/officeart/2005/8/layout/chevron1"/>
    <dgm:cxn modelId="{4690CFE3-8E86-E940-ABFE-81DD2B7819C4}" type="presParOf" srcId="{4AF82AB9-FD23-374D-BF8A-0327C6DE8646}" destId="{EE469E7B-59A5-914D-AF5F-030FEF1559A3}" srcOrd="1" destOrd="0" presId="urn:microsoft.com/office/officeart/2005/8/layout/chevron1"/>
    <dgm:cxn modelId="{13DC23E9-20E4-574E-8BA4-3D13A6C4BA8A}" type="presParOf" srcId="{4AF82AB9-FD23-374D-BF8A-0327C6DE8646}" destId="{02F1C8C9-0E07-B646-8B2A-999E2DD4B9E1}" srcOrd="2" destOrd="0" presId="urn:microsoft.com/office/officeart/2005/8/layout/chevron1"/>
    <dgm:cxn modelId="{0198431D-D971-5E45-B2C6-D96407DC5FF4}" type="presParOf" srcId="{4AF82AB9-FD23-374D-BF8A-0327C6DE8646}" destId="{B7428B7A-813A-AF4F-822F-87F681C9E469}" srcOrd="3" destOrd="0" presId="urn:microsoft.com/office/officeart/2005/8/layout/chevron1"/>
    <dgm:cxn modelId="{9C650229-084D-9F40-B483-468365D5731B}" type="presParOf" srcId="{4AF82AB9-FD23-374D-BF8A-0327C6DE8646}" destId="{8BFD4625-04A9-B142-ADED-4FC9BCE57CB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33AB4-14A4-8649-81FB-BC0145FC50BF}">
      <dsp:nvSpPr>
        <dsp:cNvPr id="0" name=""/>
        <dsp:cNvSpPr/>
      </dsp:nvSpPr>
      <dsp:spPr>
        <a:xfrm>
          <a:off x="3177741" y="1752059"/>
          <a:ext cx="2753235" cy="2753235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Optimization tools from engineering</a:t>
          </a:r>
          <a:endParaRPr lang="en-US" sz="1500" kern="1200" dirty="0"/>
        </a:p>
      </dsp:txBody>
      <dsp:txXfrm>
        <a:off x="3731264" y="2396991"/>
        <a:ext cx="1646189" cy="1415220"/>
      </dsp:txXfrm>
    </dsp:sp>
    <dsp:sp modelId="{EAA08505-AE68-0746-A09B-8D2C2C55257D}">
      <dsp:nvSpPr>
        <dsp:cNvPr id="0" name=""/>
        <dsp:cNvSpPr/>
      </dsp:nvSpPr>
      <dsp:spPr>
        <a:xfrm>
          <a:off x="1575858" y="1101294"/>
          <a:ext cx="2002353" cy="2002353"/>
        </a:xfrm>
        <a:prstGeom prst="gear6">
          <a:avLst/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Ideas from economics</a:t>
          </a:r>
          <a:endParaRPr lang="en-US" sz="1500" kern="1200" dirty="0"/>
        </a:p>
      </dsp:txBody>
      <dsp:txXfrm>
        <a:off x="2079956" y="1608439"/>
        <a:ext cx="994157" cy="988063"/>
      </dsp:txXfrm>
    </dsp:sp>
    <dsp:sp modelId="{5E8F2C75-817D-BD44-B485-D4C7206F6FDC}">
      <dsp:nvSpPr>
        <dsp:cNvPr id="0" name=""/>
        <dsp:cNvSpPr/>
      </dsp:nvSpPr>
      <dsp:spPr>
        <a:xfrm>
          <a:off x="3329124" y="1270187"/>
          <a:ext cx="3386479" cy="3386479"/>
        </a:xfrm>
        <a:prstGeom prst="circularArrow">
          <a:avLst>
            <a:gd name="adj1" fmla="val 4878"/>
            <a:gd name="adj2" fmla="val 312630"/>
            <a:gd name="adj3" fmla="val 3199271"/>
            <a:gd name="adj4" fmla="val 15145995"/>
            <a:gd name="adj5" fmla="val 569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DDE47B-6C98-1146-A422-2CCFC89D23E5}">
      <dsp:nvSpPr>
        <dsp:cNvPr id="0" name=""/>
        <dsp:cNvSpPr/>
      </dsp:nvSpPr>
      <dsp:spPr>
        <a:xfrm>
          <a:off x="1221245" y="654766"/>
          <a:ext cx="2560509" cy="256050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2746340"/>
            <a:satOff val="-48808"/>
            <a:lumOff val="1569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1D904-FD6A-8748-98A7-80FC28E0F912}">
      <dsp:nvSpPr>
        <dsp:cNvPr id="0" name=""/>
        <dsp:cNvSpPr/>
      </dsp:nvSpPr>
      <dsp:spPr>
        <a:xfrm>
          <a:off x="4939695" y="1568068"/>
          <a:ext cx="3494870" cy="6065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273"/>
              </a:lnTo>
              <a:lnTo>
                <a:pt x="3494870" y="303273"/>
              </a:lnTo>
              <a:lnTo>
                <a:pt x="3494870" y="60654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C4F2E-70A2-EB42-9791-712D7B81FA2B}">
      <dsp:nvSpPr>
        <dsp:cNvPr id="0" name=""/>
        <dsp:cNvSpPr/>
      </dsp:nvSpPr>
      <dsp:spPr>
        <a:xfrm>
          <a:off x="4893975" y="1568068"/>
          <a:ext cx="91440" cy="6065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0654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147C9B-8134-004E-BF05-B03A6AA9ACAA}">
      <dsp:nvSpPr>
        <dsp:cNvPr id="0" name=""/>
        <dsp:cNvSpPr/>
      </dsp:nvSpPr>
      <dsp:spPr>
        <a:xfrm>
          <a:off x="1444824" y="1568068"/>
          <a:ext cx="3494870" cy="606547"/>
        </a:xfrm>
        <a:custGeom>
          <a:avLst/>
          <a:gdLst/>
          <a:ahLst/>
          <a:cxnLst/>
          <a:rect l="0" t="0" r="0" b="0"/>
          <a:pathLst>
            <a:path>
              <a:moveTo>
                <a:pt x="3494870" y="0"/>
              </a:moveTo>
              <a:lnTo>
                <a:pt x="3494870" y="303273"/>
              </a:lnTo>
              <a:lnTo>
                <a:pt x="0" y="303273"/>
              </a:lnTo>
              <a:lnTo>
                <a:pt x="0" y="60654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1E11E9-BDB5-6E4C-8FE7-9C5AEE05037D}">
      <dsp:nvSpPr>
        <dsp:cNvPr id="0" name=""/>
        <dsp:cNvSpPr/>
      </dsp:nvSpPr>
      <dsp:spPr>
        <a:xfrm>
          <a:off x="4217614" y="123907"/>
          <a:ext cx="1444161" cy="1444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BD8CE-4901-BE48-90E2-02A8738D3110}">
      <dsp:nvSpPr>
        <dsp:cNvPr id="0" name=""/>
        <dsp:cNvSpPr/>
      </dsp:nvSpPr>
      <dsp:spPr>
        <a:xfrm>
          <a:off x="4217614" y="123907"/>
          <a:ext cx="1444161" cy="1444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F68D75-ED1D-0F40-B698-803C92D31E75}">
      <dsp:nvSpPr>
        <dsp:cNvPr id="0" name=""/>
        <dsp:cNvSpPr/>
      </dsp:nvSpPr>
      <dsp:spPr>
        <a:xfrm>
          <a:off x="3495534" y="383856"/>
          <a:ext cx="2888322" cy="9242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smtClean="0">
              <a:solidFill>
                <a:schemeClr val="accent3"/>
              </a:solidFill>
            </a:rPr>
            <a:t>HOBBES</a:t>
          </a:r>
          <a:endParaRPr lang="en-US" sz="3000" b="1" kern="1200" dirty="0">
            <a:solidFill>
              <a:schemeClr val="accent3"/>
            </a:solidFill>
          </a:endParaRPr>
        </a:p>
      </dsp:txBody>
      <dsp:txXfrm>
        <a:off x="3495534" y="383856"/>
        <a:ext cx="2888322" cy="924263"/>
      </dsp:txXfrm>
    </dsp:sp>
    <dsp:sp modelId="{21EFACF0-95DB-3A48-982E-931F92CD72D3}">
      <dsp:nvSpPr>
        <dsp:cNvPr id="0" name=""/>
        <dsp:cNvSpPr/>
      </dsp:nvSpPr>
      <dsp:spPr>
        <a:xfrm>
          <a:off x="722744" y="2174616"/>
          <a:ext cx="1444161" cy="1444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F5CC9B-6B74-2942-A4A3-52AEDE2136DA}">
      <dsp:nvSpPr>
        <dsp:cNvPr id="0" name=""/>
        <dsp:cNvSpPr/>
      </dsp:nvSpPr>
      <dsp:spPr>
        <a:xfrm>
          <a:off x="722744" y="2174616"/>
          <a:ext cx="1444161" cy="1444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0ECDD-5685-4942-BA57-0EDF90DC2F9A}">
      <dsp:nvSpPr>
        <dsp:cNvPr id="0" name=""/>
        <dsp:cNvSpPr/>
      </dsp:nvSpPr>
      <dsp:spPr>
        <a:xfrm>
          <a:off x="663" y="2434565"/>
          <a:ext cx="2888322" cy="9242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CALVIN</a:t>
          </a:r>
          <a:endParaRPr lang="en-US" sz="3700" kern="1200" dirty="0"/>
        </a:p>
      </dsp:txBody>
      <dsp:txXfrm>
        <a:off x="663" y="2434565"/>
        <a:ext cx="2888322" cy="924263"/>
      </dsp:txXfrm>
    </dsp:sp>
    <dsp:sp modelId="{8C6AC3AB-9046-5E4A-A11A-1229229096C6}">
      <dsp:nvSpPr>
        <dsp:cNvPr id="0" name=""/>
        <dsp:cNvSpPr/>
      </dsp:nvSpPr>
      <dsp:spPr>
        <a:xfrm>
          <a:off x="4217614" y="2174616"/>
          <a:ext cx="1444161" cy="1444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8BD9B-5FE1-ED46-AB25-D3D3C0E00FC4}">
      <dsp:nvSpPr>
        <dsp:cNvPr id="0" name=""/>
        <dsp:cNvSpPr/>
      </dsp:nvSpPr>
      <dsp:spPr>
        <a:xfrm>
          <a:off x="4217614" y="2174616"/>
          <a:ext cx="1444161" cy="1444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01568-BC81-1844-8DA8-7E2CBCC5EC73}">
      <dsp:nvSpPr>
        <dsp:cNvPr id="0" name=""/>
        <dsp:cNvSpPr/>
      </dsp:nvSpPr>
      <dsp:spPr>
        <a:xfrm>
          <a:off x="3495534" y="2434565"/>
          <a:ext cx="2888322" cy="9242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PyVIN</a:t>
          </a:r>
          <a:endParaRPr lang="en-US" sz="3700" kern="1200" dirty="0"/>
        </a:p>
      </dsp:txBody>
      <dsp:txXfrm>
        <a:off x="3495534" y="2434565"/>
        <a:ext cx="2888322" cy="924263"/>
      </dsp:txXfrm>
    </dsp:sp>
    <dsp:sp modelId="{7B75D057-5022-5B46-93B7-24944748A189}">
      <dsp:nvSpPr>
        <dsp:cNvPr id="0" name=""/>
        <dsp:cNvSpPr/>
      </dsp:nvSpPr>
      <dsp:spPr>
        <a:xfrm>
          <a:off x="7712485" y="2174616"/>
          <a:ext cx="1444161" cy="1444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314D28-BBA1-7046-BB8B-D8F0C09109A3}">
      <dsp:nvSpPr>
        <dsp:cNvPr id="0" name=""/>
        <dsp:cNvSpPr/>
      </dsp:nvSpPr>
      <dsp:spPr>
        <a:xfrm>
          <a:off x="7712485" y="2174616"/>
          <a:ext cx="1444161" cy="1444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3F7644-8553-6243-9500-30277A09BAC1}">
      <dsp:nvSpPr>
        <dsp:cNvPr id="0" name=""/>
        <dsp:cNvSpPr/>
      </dsp:nvSpPr>
      <dsp:spPr>
        <a:xfrm>
          <a:off x="6990404" y="2434565"/>
          <a:ext cx="2888322" cy="92426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Other Models</a:t>
          </a:r>
          <a:endParaRPr lang="en-US" sz="3700" kern="1200" dirty="0"/>
        </a:p>
      </dsp:txBody>
      <dsp:txXfrm>
        <a:off x="6990404" y="2434565"/>
        <a:ext cx="2888322" cy="9242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5CA971-66F2-9345-859F-9B8F013CD527}">
      <dsp:nvSpPr>
        <dsp:cNvPr id="0" name=""/>
        <dsp:cNvSpPr/>
      </dsp:nvSpPr>
      <dsp:spPr>
        <a:xfrm>
          <a:off x="4094" y="1098621"/>
          <a:ext cx="2216964" cy="17735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9A2771F-481C-3A40-818F-A99A4067CF0F}">
      <dsp:nvSpPr>
        <dsp:cNvPr id="0" name=""/>
        <dsp:cNvSpPr/>
      </dsp:nvSpPr>
      <dsp:spPr>
        <a:xfrm>
          <a:off x="203621" y="2694836"/>
          <a:ext cx="1973098" cy="62075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data transparency</a:t>
          </a:r>
          <a:endParaRPr lang="en-US" sz="1800" kern="1200" dirty="0"/>
        </a:p>
      </dsp:txBody>
      <dsp:txXfrm>
        <a:off x="203621" y="2694836"/>
        <a:ext cx="1973098" cy="620750"/>
      </dsp:txXfrm>
    </dsp:sp>
    <dsp:sp modelId="{C844FFEF-4724-9341-8DCC-EFE4C4834D77}">
      <dsp:nvSpPr>
        <dsp:cNvPr id="0" name=""/>
        <dsp:cNvSpPr/>
      </dsp:nvSpPr>
      <dsp:spPr>
        <a:xfrm>
          <a:off x="2442755" y="1098621"/>
          <a:ext cx="2216964" cy="1773571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16D293AD-7DC7-9C49-BFE6-1EE9413E7B6B}">
      <dsp:nvSpPr>
        <dsp:cNvPr id="0" name=""/>
        <dsp:cNvSpPr/>
      </dsp:nvSpPr>
      <dsp:spPr>
        <a:xfrm>
          <a:off x="2642282" y="2694836"/>
          <a:ext cx="1973098" cy="62075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-2495436"/>
                <a:satOff val="-3864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95436"/>
                <a:satOff val="-3864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95436"/>
                <a:satOff val="-3864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version control</a:t>
          </a:r>
          <a:endParaRPr lang="en-US" sz="1800" kern="1200" dirty="0"/>
        </a:p>
      </dsp:txBody>
      <dsp:txXfrm>
        <a:off x="2642282" y="2694836"/>
        <a:ext cx="1973098" cy="620750"/>
      </dsp:txXfrm>
    </dsp:sp>
    <dsp:sp modelId="{78D5ABB6-01D3-FD47-9BA3-512696723CED}">
      <dsp:nvSpPr>
        <dsp:cNvPr id="0" name=""/>
        <dsp:cNvSpPr/>
      </dsp:nvSpPr>
      <dsp:spPr>
        <a:xfrm>
          <a:off x="4881416" y="1098621"/>
          <a:ext cx="2216964" cy="17735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0D4A16D-5A2D-6E4E-9954-1250BBE41099}">
      <dsp:nvSpPr>
        <dsp:cNvPr id="0" name=""/>
        <dsp:cNvSpPr/>
      </dsp:nvSpPr>
      <dsp:spPr>
        <a:xfrm>
          <a:off x="5080943" y="2694836"/>
          <a:ext cx="1973098" cy="62075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-4990873"/>
                <a:satOff val="-7727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90873"/>
                <a:satOff val="-7727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90873"/>
                <a:satOff val="-7727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documentation</a:t>
          </a:r>
          <a:endParaRPr lang="en-US" sz="1800" kern="1200" dirty="0"/>
        </a:p>
      </dsp:txBody>
      <dsp:txXfrm>
        <a:off x="5080943" y="2694836"/>
        <a:ext cx="1973098" cy="620750"/>
      </dsp:txXfrm>
    </dsp:sp>
    <dsp:sp modelId="{F3F7FF5E-2C15-824F-A120-9C518806F63B}">
      <dsp:nvSpPr>
        <dsp:cNvPr id="0" name=""/>
        <dsp:cNvSpPr/>
      </dsp:nvSpPr>
      <dsp:spPr>
        <a:xfrm>
          <a:off x="7320077" y="1098621"/>
          <a:ext cx="2216964" cy="177357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500CBBD-9BC9-CB40-B101-93FBE02FF284}">
      <dsp:nvSpPr>
        <dsp:cNvPr id="0" name=""/>
        <dsp:cNvSpPr/>
      </dsp:nvSpPr>
      <dsp:spPr>
        <a:xfrm>
          <a:off x="7519603" y="2694836"/>
          <a:ext cx="1973098" cy="62075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-7486309"/>
                <a:satOff val="-11591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486309"/>
                <a:satOff val="-11591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486309"/>
                <a:satOff val="-11591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collaboration</a:t>
          </a:r>
          <a:endParaRPr lang="en-US" sz="1800" kern="1200" dirty="0"/>
        </a:p>
      </dsp:txBody>
      <dsp:txXfrm>
        <a:off x="7519603" y="2694836"/>
        <a:ext cx="1973098" cy="620750"/>
      </dsp:txXfrm>
    </dsp:sp>
    <dsp:sp modelId="{4C83DF58-477E-594D-9F01-317192B1AB8F}">
      <dsp:nvSpPr>
        <dsp:cNvPr id="0" name=""/>
        <dsp:cNvSpPr/>
      </dsp:nvSpPr>
      <dsp:spPr>
        <a:xfrm>
          <a:off x="9758737" y="1098621"/>
          <a:ext cx="2216964" cy="17735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0" r="-1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6696630F-F6FB-6242-A833-2CD1E8A6B92B}">
      <dsp:nvSpPr>
        <dsp:cNvPr id="0" name=""/>
        <dsp:cNvSpPr/>
      </dsp:nvSpPr>
      <dsp:spPr>
        <a:xfrm>
          <a:off x="9958264" y="2694836"/>
          <a:ext cx="1973098" cy="620750"/>
        </a:xfrm>
        <a:prstGeom prst="wedgeRectCallout">
          <a:avLst>
            <a:gd name="adj1" fmla="val 20250"/>
            <a:gd name="adj2" fmla="val -60700"/>
          </a:avLst>
        </a:prstGeom>
        <a:gradFill rotWithShape="0">
          <a:gsLst>
            <a:gs pos="0">
              <a:schemeClr val="accent5">
                <a:hueOff val="-9981746"/>
                <a:satOff val="-15454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981746"/>
                <a:satOff val="-15454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981746"/>
                <a:satOff val="-15454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run speed</a:t>
          </a:r>
          <a:endParaRPr lang="en-US" sz="1800" kern="1200" dirty="0"/>
        </a:p>
      </dsp:txBody>
      <dsp:txXfrm>
        <a:off x="9958264" y="2694836"/>
        <a:ext cx="1973098" cy="6207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64DA1-BC1A-AD40-8968-4453A77E09A5}">
      <dsp:nvSpPr>
        <dsp:cNvPr id="0" name=""/>
        <dsp:cNvSpPr/>
      </dsp:nvSpPr>
      <dsp:spPr>
        <a:xfrm rot="5400000">
          <a:off x="-201382" y="202988"/>
          <a:ext cx="1342549" cy="939784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HOBBES</a:t>
          </a:r>
          <a:endParaRPr lang="en-US" sz="1700" kern="1200" dirty="0"/>
        </a:p>
      </dsp:txBody>
      <dsp:txXfrm rot="-5400000">
        <a:off x="1" y="471497"/>
        <a:ext cx="939784" cy="402765"/>
      </dsp:txXfrm>
    </dsp:sp>
    <dsp:sp modelId="{24020BAA-C5FA-2F40-BBB6-D7B55357B68A}">
      <dsp:nvSpPr>
        <dsp:cNvPr id="0" name=""/>
        <dsp:cNvSpPr/>
      </dsp:nvSpPr>
      <dsp:spPr>
        <a:xfrm rot="5400000">
          <a:off x="3253737" y="-2312345"/>
          <a:ext cx="872657" cy="55005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Input Data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chemeClr val="bg1">
                  <a:lumMod val="50000"/>
                </a:schemeClr>
              </a:solidFill>
            </a:rPr>
            <a:t>Network matrix</a:t>
          </a:r>
          <a:endParaRPr lang="en-US" sz="2300" kern="1200" dirty="0">
            <a:solidFill>
              <a:schemeClr val="bg1">
                <a:lumMod val="50000"/>
              </a:schemeClr>
            </a:solidFill>
          </a:endParaRPr>
        </a:p>
      </dsp:txBody>
      <dsp:txXfrm rot="-5400000">
        <a:off x="939785" y="44207"/>
        <a:ext cx="5457962" cy="787457"/>
      </dsp:txXfrm>
    </dsp:sp>
    <dsp:sp modelId="{927ECEE6-E623-1E41-8203-9F79D5D8F9FB}">
      <dsp:nvSpPr>
        <dsp:cNvPr id="0" name=""/>
        <dsp:cNvSpPr/>
      </dsp:nvSpPr>
      <dsp:spPr>
        <a:xfrm rot="5400000">
          <a:off x="-201382" y="1399848"/>
          <a:ext cx="1342549" cy="939784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13333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13333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13333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Pyomo</a:t>
          </a:r>
          <a:endParaRPr lang="en-US" sz="1700" kern="1200" dirty="0"/>
        </a:p>
      </dsp:txBody>
      <dsp:txXfrm rot="-5400000">
        <a:off x="1" y="1668357"/>
        <a:ext cx="939784" cy="402765"/>
      </dsp:txXfrm>
    </dsp:sp>
    <dsp:sp modelId="{7E9B1386-E8DC-3441-BAD9-5A4F2E39165C}">
      <dsp:nvSpPr>
        <dsp:cNvPr id="0" name=""/>
        <dsp:cNvSpPr/>
      </dsp:nvSpPr>
      <dsp:spPr>
        <a:xfrm rot="5400000">
          <a:off x="3253737" y="-1115486"/>
          <a:ext cx="872657" cy="55005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13333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Model Run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chemeClr val="bg1">
                  <a:lumMod val="50000"/>
                </a:schemeClr>
              </a:solidFill>
            </a:rPr>
            <a:t>Specify data file and solver</a:t>
          </a:r>
          <a:endParaRPr lang="en-US" sz="2300" kern="1200" dirty="0">
            <a:solidFill>
              <a:schemeClr val="bg1">
                <a:lumMod val="50000"/>
              </a:schemeClr>
            </a:solidFill>
          </a:endParaRPr>
        </a:p>
      </dsp:txBody>
      <dsp:txXfrm rot="-5400000">
        <a:off x="939785" y="1241066"/>
        <a:ext cx="5457962" cy="787457"/>
      </dsp:txXfrm>
    </dsp:sp>
    <dsp:sp modelId="{54C6294D-1D91-AB4C-8E5D-81ACB52BEFB0}">
      <dsp:nvSpPr>
        <dsp:cNvPr id="0" name=""/>
        <dsp:cNvSpPr/>
      </dsp:nvSpPr>
      <dsp:spPr>
        <a:xfrm rot="5400000">
          <a:off x="-201382" y="2596707"/>
          <a:ext cx="1342549" cy="939784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26667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26667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26667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Python</a:t>
          </a:r>
          <a:endParaRPr lang="en-US" sz="1700" kern="1200" dirty="0"/>
        </a:p>
      </dsp:txBody>
      <dsp:txXfrm rot="-5400000">
        <a:off x="1" y="2865216"/>
        <a:ext cx="939784" cy="402765"/>
      </dsp:txXfrm>
    </dsp:sp>
    <dsp:sp modelId="{05D7F86E-8D05-5B42-847E-B3F01BAA0A2B}">
      <dsp:nvSpPr>
        <dsp:cNvPr id="0" name=""/>
        <dsp:cNvSpPr/>
      </dsp:nvSpPr>
      <dsp:spPr>
        <a:xfrm rot="5400000">
          <a:off x="3253737" y="81372"/>
          <a:ext cx="872657" cy="55005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26667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Postprocess</a:t>
          </a:r>
          <a:r>
            <a:rPr lang="en-US" sz="2300" kern="1200" dirty="0" smtClean="0"/>
            <a:t> Results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chemeClr val="bg1">
                  <a:lumMod val="50000"/>
                </a:schemeClr>
              </a:solidFill>
            </a:rPr>
            <a:t>Analyze results stored in </a:t>
          </a:r>
          <a:r>
            <a:rPr lang="en-US" sz="2300" kern="1200" dirty="0" smtClean="0">
              <a:solidFill>
                <a:schemeClr val="bg1">
                  <a:lumMod val="50000"/>
                </a:schemeClr>
              </a:solidFill>
              <a:latin typeface="Courier" charset="0"/>
              <a:ea typeface="Courier" charset="0"/>
              <a:cs typeface="Courier" charset="0"/>
            </a:rPr>
            <a:t>*.csv</a:t>
          </a:r>
          <a:r>
            <a:rPr lang="en-US" sz="2300" kern="1200" dirty="0" smtClean="0">
              <a:solidFill>
                <a:schemeClr val="bg1">
                  <a:lumMod val="50000"/>
                </a:schemeClr>
              </a:solidFill>
            </a:rPr>
            <a:t> files</a:t>
          </a:r>
          <a:endParaRPr lang="en-US" sz="2300" kern="1200" dirty="0">
            <a:solidFill>
              <a:schemeClr val="bg1">
                <a:lumMod val="50000"/>
              </a:schemeClr>
            </a:solidFill>
          </a:endParaRPr>
        </a:p>
      </dsp:txBody>
      <dsp:txXfrm rot="-5400000">
        <a:off x="939785" y="2437924"/>
        <a:ext cx="5457962" cy="787457"/>
      </dsp:txXfrm>
    </dsp:sp>
    <dsp:sp modelId="{1A423581-33EE-3D47-A2D7-3847CB711A08}">
      <dsp:nvSpPr>
        <dsp:cNvPr id="0" name=""/>
        <dsp:cNvSpPr/>
      </dsp:nvSpPr>
      <dsp:spPr>
        <a:xfrm rot="5400000">
          <a:off x="-201382" y="3793567"/>
          <a:ext cx="1342549" cy="939784"/>
        </a:xfrm>
        <a:prstGeom prst="chevron">
          <a:avLst/>
        </a:prstGeom>
        <a:gradFill rotWithShape="0">
          <a:gsLst>
            <a:gs pos="0">
              <a:schemeClr val="accent3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3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HOBBES</a:t>
          </a:r>
          <a:endParaRPr lang="en-US" sz="1700" kern="1200" dirty="0"/>
        </a:p>
      </dsp:txBody>
      <dsp:txXfrm rot="-5400000">
        <a:off x="1" y="4062076"/>
        <a:ext cx="939784" cy="402765"/>
      </dsp:txXfrm>
    </dsp:sp>
    <dsp:sp modelId="{148904B1-E1F2-6844-8C92-332811F6FB7C}">
      <dsp:nvSpPr>
        <dsp:cNvPr id="0" name=""/>
        <dsp:cNvSpPr/>
      </dsp:nvSpPr>
      <dsp:spPr>
        <a:xfrm rot="5400000">
          <a:off x="3253737" y="1278232"/>
          <a:ext cx="872657" cy="55005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smtClean="0"/>
            <a:t>Data Visualization</a:t>
          </a:r>
          <a:endParaRPr lang="en-US" sz="2300" kern="120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chemeClr val="bg1">
                  <a:lumMod val="50000"/>
                </a:schemeClr>
              </a:solidFill>
            </a:rPr>
            <a:t>Time-series plots &amp; animation</a:t>
          </a:r>
          <a:endParaRPr lang="en-US" sz="2300" kern="1200" dirty="0">
            <a:solidFill>
              <a:schemeClr val="bg1">
                <a:lumMod val="50000"/>
              </a:schemeClr>
            </a:solidFill>
          </a:endParaRPr>
        </a:p>
      </dsp:txBody>
      <dsp:txXfrm rot="-5400000">
        <a:off x="939785" y="3634784"/>
        <a:ext cx="5457962" cy="78745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01E4DC-578C-5A44-B882-95319217C964}">
      <dsp:nvSpPr>
        <dsp:cNvPr id="0" name=""/>
        <dsp:cNvSpPr/>
      </dsp:nvSpPr>
      <dsp:spPr>
        <a:xfrm>
          <a:off x="1026009" y="2948"/>
          <a:ext cx="2611772" cy="19300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0800" dist="762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16C417-7FE8-FE48-9E4C-21111BD3B86A}">
      <dsp:nvSpPr>
        <dsp:cNvPr id="0" name=""/>
        <dsp:cNvSpPr/>
      </dsp:nvSpPr>
      <dsp:spPr>
        <a:xfrm>
          <a:off x="1553920" y="1583077"/>
          <a:ext cx="2250569" cy="5408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200" kern="1200" dirty="0" smtClean="0">
              <a:latin typeface="Courier" charset="0"/>
              <a:ea typeface="Courier" charset="0"/>
              <a:cs typeface="Courier" charset="0"/>
            </a:rPr>
            <a:t>pyvin.py</a:t>
          </a:r>
          <a:endParaRPr lang="en-US" sz="3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1553920" y="1583077"/>
        <a:ext cx="2250569" cy="540849"/>
      </dsp:txXfrm>
    </dsp:sp>
    <dsp:sp modelId="{4BCFE0E1-BDDD-B543-950E-58B7222AA4C1}">
      <dsp:nvSpPr>
        <dsp:cNvPr id="0" name=""/>
        <dsp:cNvSpPr/>
      </dsp:nvSpPr>
      <dsp:spPr>
        <a:xfrm>
          <a:off x="1026009" y="2401774"/>
          <a:ext cx="2611772" cy="1930089"/>
        </a:xfrm>
        <a:prstGeom prst="rect">
          <a:avLst/>
        </a:prstGeom>
        <a:blipFill dpi="0" rotWithShape="1"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4071" t="-11881" r="-14071" b="-11881"/>
          </a:stretch>
        </a:blipFill>
        <a:ln>
          <a:noFill/>
        </a:ln>
        <a:effectLst>
          <a:outerShdw blurRad="50800" dist="762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F5C13E-90FE-5E4B-B263-884346F2D623}">
      <dsp:nvSpPr>
        <dsp:cNvPr id="0" name=""/>
        <dsp:cNvSpPr/>
      </dsp:nvSpPr>
      <dsp:spPr>
        <a:xfrm>
          <a:off x="1553920" y="3981903"/>
          <a:ext cx="2250569" cy="54084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200" kern="1200" dirty="0" smtClean="0">
              <a:latin typeface="Courier" charset="0"/>
              <a:ea typeface="Courier" charset="0"/>
              <a:cs typeface="Courier" charset="0"/>
            </a:rPr>
            <a:t>data.dat</a:t>
          </a:r>
          <a:endParaRPr lang="en-US" sz="32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1553920" y="3981903"/>
        <a:ext cx="2250569" cy="5408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4B117-4751-DD42-A9F7-A32078154876}">
      <dsp:nvSpPr>
        <dsp:cNvPr id="0" name=""/>
        <dsp:cNvSpPr/>
      </dsp:nvSpPr>
      <dsp:spPr>
        <a:xfrm>
          <a:off x="3471" y="655477"/>
          <a:ext cx="1499380" cy="11192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water deliveries to users</a:t>
          </a:r>
          <a:endParaRPr lang="en-US" sz="1400" kern="1200" dirty="0"/>
        </a:p>
      </dsp:txBody>
      <dsp:txXfrm>
        <a:off x="29696" y="681702"/>
        <a:ext cx="1446930" cy="1093030"/>
      </dsp:txXfrm>
    </dsp:sp>
    <dsp:sp modelId="{141F3471-E3CC-2E43-9423-D5B5CCB5081F}">
      <dsp:nvSpPr>
        <dsp:cNvPr id="0" name=""/>
        <dsp:cNvSpPr/>
      </dsp:nvSpPr>
      <dsp:spPr>
        <a:xfrm>
          <a:off x="3471" y="1774732"/>
          <a:ext cx="1499380" cy="481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 charset="0"/>
              <a:ea typeface="Courier" charset="0"/>
              <a:cs typeface="Courier" charset="0"/>
            </a:rPr>
            <a:t>flow.csv</a:t>
          </a:r>
          <a:endParaRPr lang="en-US" sz="11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3471" y="1774732"/>
        <a:ext cx="1055901" cy="481279"/>
      </dsp:txXfrm>
    </dsp:sp>
    <dsp:sp modelId="{C6CABBD7-5C85-A241-A10D-37567B273076}">
      <dsp:nvSpPr>
        <dsp:cNvPr id="0" name=""/>
        <dsp:cNvSpPr/>
      </dsp:nvSpPr>
      <dsp:spPr>
        <a:xfrm>
          <a:off x="1101788" y="1851179"/>
          <a:ext cx="524783" cy="52478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A599D4-DF57-2042-BB2E-E4315AD3B4B2}">
      <dsp:nvSpPr>
        <dsp:cNvPr id="0" name=""/>
        <dsp:cNvSpPr/>
      </dsp:nvSpPr>
      <dsp:spPr>
        <a:xfrm>
          <a:off x="1756582" y="655477"/>
          <a:ext cx="1499380" cy="11192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surface and groundwater storage</a:t>
          </a:r>
          <a:endParaRPr lang="en-US" sz="1400" kern="1200" dirty="0"/>
        </a:p>
      </dsp:txBody>
      <dsp:txXfrm>
        <a:off x="1782807" y="681702"/>
        <a:ext cx="1446930" cy="1093030"/>
      </dsp:txXfrm>
    </dsp:sp>
    <dsp:sp modelId="{606A0531-69F9-EE42-8AB7-15816BC94F21}">
      <dsp:nvSpPr>
        <dsp:cNvPr id="0" name=""/>
        <dsp:cNvSpPr/>
      </dsp:nvSpPr>
      <dsp:spPr>
        <a:xfrm>
          <a:off x="1756582" y="1774732"/>
          <a:ext cx="1499380" cy="481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 charset="0"/>
              <a:ea typeface="Courier" charset="0"/>
              <a:cs typeface="Courier" charset="0"/>
            </a:rPr>
            <a:t>storage.csv</a:t>
          </a:r>
          <a:endParaRPr lang="en-US" sz="11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1756582" y="1774732"/>
        <a:ext cx="1055901" cy="481279"/>
      </dsp:txXfrm>
    </dsp:sp>
    <dsp:sp modelId="{3B2BB05A-D9F2-D948-B254-B0F8B5162FC9}">
      <dsp:nvSpPr>
        <dsp:cNvPr id="0" name=""/>
        <dsp:cNvSpPr/>
      </dsp:nvSpPr>
      <dsp:spPr>
        <a:xfrm>
          <a:off x="2854899" y="1851179"/>
          <a:ext cx="524783" cy="52478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D09823-D5E0-E142-994A-F99DE5A59497}">
      <dsp:nvSpPr>
        <dsp:cNvPr id="0" name=""/>
        <dsp:cNvSpPr/>
      </dsp:nvSpPr>
      <dsp:spPr>
        <a:xfrm>
          <a:off x="3509693" y="655477"/>
          <a:ext cx="1499380" cy="11192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cost of shortage to users and WTP for additional water</a:t>
          </a:r>
          <a:endParaRPr lang="en-US" sz="1400" kern="1200" dirty="0"/>
        </a:p>
      </dsp:txBody>
      <dsp:txXfrm>
        <a:off x="3535918" y="681702"/>
        <a:ext cx="1446930" cy="1093030"/>
      </dsp:txXfrm>
    </dsp:sp>
    <dsp:sp modelId="{BC4AD195-5A75-D644-A1BF-BB14D6E6C537}">
      <dsp:nvSpPr>
        <dsp:cNvPr id="0" name=""/>
        <dsp:cNvSpPr/>
      </dsp:nvSpPr>
      <dsp:spPr>
        <a:xfrm>
          <a:off x="3509693" y="1774732"/>
          <a:ext cx="1499380" cy="481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 charset="0"/>
              <a:ea typeface="Courier" charset="0"/>
              <a:cs typeface="Courier" charset="0"/>
            </a:rPr>
            <a:t>shortage cost.csv</a:t>
          </a:r>
          <a:endParaRPr lang="en-US" sz="11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3509693" y="1774732"/>
        <a:ext cx="1055901" cy="481279"/>
      </dsp:txXfrm>
    </dsp:sp>
    <dsp:sp modelId="{A971B189-85D7-E240-BDFA-A66D9DE349C8}">
      <dsp:nvSpPr>
        <dsp:cNvPr id="0" name=""/>
        <dsp:cNvSpPr/>
      </dsp:nvSpPr>
      <dsp:spPr>
        <a:xfrm>
          <a:off x="4608010" y="1851179"/>
          <a:ext cx="524783" cy="52478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05B76-2525-494A-92C5-CCFF96BBD9F1}">
      <dsp:nvSpPr>
        <dsp:cNvPr id="0" name=""/>
        <dsp:cNvSpPr/>
      </dsp:nvSpPr>
      <dsp:spPr>
        <a:xfrm>
          <a:off x="880027" y="2635877"/>
          <a:ext cx="1499380" cy="11192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shadow prices of environmental flows</a:t>
          </a:r>
          <a:endParaRPr lang="en-US" sz="1400" kern="1200" dirty="0"/>
        </a:p>
      </dsp:txBody>
      <dsp:txXfrm>
        <a:off x="906252" y="2662102"/>
        <a:ext cx="1446930" cy="1093030"/>
      </dsp:txXfrm>
    </dsp:sp>
    <dsp:sp modelId="{74E9116D-01ED-F744-A3A6-227D6A78E475}">
      <dsp:nvSpPr>
        <dsp:cNvPr id="0" name=""/>
        <dsp:cNvSpPr/>
      </dsp:nvSpPr>
      <dsp:spPr>
        <a:xfrm>
          <a:off x="880027" y="3755132"/>
          <a:ext cx="1499380" cy="481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 charset="0"/>
              <a:ea typeface="Courier" charset="0"/>
              <a:cs typeface="Courier" charset="0"/>
            </a:rPr>
            <a:t>dual - lower bound.csv </a:t>
          </a:r>
          <a:endParaRPr lang="en-US" sz="11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880027" y="3755132"/>
        <a:ext cx="1055901" cy="481279"/>
      </dsp:txXfrm>
    </dsp:sp>
    <dsp:sp modelId="{39AC9146-9916-774E-8D38-FE9894BD0609}">
      <dsp:nvSpPr>
        <dsp:cNvPr id="0" name=""/>
        <dsp:cNvSpPr/>
      </dsp:nvSpPr>
      <dsp:spPr>
        <a:xfrm>
          <a:off x="1978343" y="3831579"/>
          <a:ext cx="524783" cy="52478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01330F-9162-D14C-A945-4116C4104376}">
      <dsp:nvSpPr>
        <dsp:cNvPr id="0" name=""/>
        <dsp:cNvSpPr/>
      </dsp:nvSpPr>
      <dsp:spPr>
        <a:xfrm>
          <a:off x="2633138" y="2635877"/>
          <a:ext cx="1499380" cy="1119255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benefits of capacity expansion</a:t>
          </a:r>
          <a:endParaRPr lang="en-US" sz="1400" kern="1200" dirty="0"/>
        </a:p>
      </dsp:txBody>
      <dsp:txXfrm>
        <a:off x="2659363" y="2662102"/>
        <a:ext cx="1446930" cy="1093030"/>
      </dsp:txXfrm>
    </dsp:sp>
    <dsp:sp modelId="{59140644-F0C8-904D-A3C8-E26D10A9C694}">
      <dsp:nvSpPr>
        <dsp:cNvPr id="0" name=""/>
        <dsp:cNvSpPr/>
      </dsp:nvSpPr>
      <dsp:spPr>
        <a:xfrm>
          <a:off x="2633138" y="3755132"/>
          <a:ext cx="1499380" cy="48127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0" rIns="13970" bIns="0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ourier" charset="0"/>
              <a:ea typeface="Courier" charset="0"/>
              <a:cs typeface="Courier" charset="0"/>
            </a:rPr>
            <a:t>dual - upper bound.csv</a:t>
          </a:r>
          <a:endParaRPr lang="en-US" sz="1100" kern="1200" dirty="0">
            <a:latin typeface="Courier" charset="0"/>
            <a:ea typeface="Courier" charset="0"/>
            <a:cs typeface="Courier" charset="0"/>
          </a:endParaRPr>
        </a:p>
      </dsp:txBody>
      <dsp:txXfrm>
        <a:off x="2633138" y="3755132"/>
        <a:ext cx="1055901" cy="481279"/>
      </dsp:txXfrm>
    </dsp:sp>
    <dsp:sp modelId="{1EF3533F-78B4-3C48-9A78-D30DC63549BE}">
      <dsp:nvSpPr>
        <dsp:cNvPr id="0" name=""/>
        <dsp:cNvSpPr/>
      </dsp:nvSpPr>
      <dsp:spPr>
        <a:xfrm>
          <a:off x="3731454" y="3831579"/>
          <a:ext cx="524783" cy="52478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AB99F-1FCA-8A49-ABDE-9E8A8A060E81}">
      <dsp:nvSpPr>
        <dsp:cNvPr id="0" name=""/>
        <dsp:cNvSpPr/>
      </dsp:nvSpPr>
      <dsp:spPr>
        <a:xfrm>
          <a:off x="897" y="0"/>
          <a:ext cx="1416248" cy="446771"/>
        </a:xfrm>
        <a:prstGeom prst="chevron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Pyomo builds the model</a:t>
          </a:r>
          <a:endParaRPr lang="en-US" sz="1000" kern="1200" dirty="0"/>
        </a:p>
      </dsp:txBody>
      <dsp:txXfrm>
        <a:off x="224283" y="0"/>
        <a:ext cx="969477" cy="446771"/>
      </dsp:txXfrm>
    </dsp:sp>
    <dsp:sp modelId="{02F1C8C9-0E07-B646-8B2A-999E2DD4B9E1}">
      <dsp:nvSpPr>
        <dsp:cNvPr id="0" name=""/>
        <dsp:cNvSpPr/>
      </dsp:nvSpPr>
      <dsp:spPr>
        <a:xfrm>
          <a:off x="1275521" y="0"/>
          <a:ext cx="1420015" cy="446771"/>
        </a:xfrm>
        <a:prstGeom prst="chevron">
          <a:avLst/>
        </a:prstGeom>
        <a:gradFill rotWithShape="0">
          <a:gsLst>
            <a:gs pos="0">
              <a:schemeClr val="accent3">
                <a:shade val="80000"/>
                <a:hueOff val="22424"/>
                <a:satOff val="363"/>
                <a:lumOff val="107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22424"/>
                <a:satOff val="363"/>
                <a:lumOff val="107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22424"/>
                <a:satOff val="363"/>
                <a:lumOff val="107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Solver finds a solution</a:t>
          </a:r>
          <a:endParaRPr lang="en-US" sz="1000" kern="1200" dirty="0"/>
        </a:p>
      </dsp:txBody>
      <dsp:txXfrm>
        <a:off x="1498907" y="0"/>
        <a:ext cx="973244" cy="446771"/>
      </dsp:txXfrm>
    </dsp:sp>
    <dsp:sp modelId="{8BFD4625-04A9-B142-ADED-4FC9BCE57CB7}">
      <dsp:nvSpPr>
        <dsp:cNvPr id="0" name=""/>
        <dsp:cNvSpPr/>
      </dsp:nvSpPr>
      <dsp:spPr>
        <a:xfrm>
          <a:off x="2553912" y="0"/>
          <a:ext cx="1102790" cy="446771"/>
        </a:xfrm>
        <a:prstGeom prst="chevron">
          <a:avLst/>
        </a:prstGeom>
        <a:gradFill rotWithShape="0">
          <a:gsLst>
            <a:gs pos="0">
              <a:schemeClr val="accent3">
                <a:shade val="80000"/>
                <a:hueOff val="44848"/>
                <a:satOff val="727"/>
                <a:lumOff val="215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44848"/>
                <a:satOff val="727"/>
                <a:lumOff val="215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44848"/>
                <a:satOff val="727"/>
                <a:lumOff val="215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Pyomo writes results</a:t>
          </a:r>
          <a:endParaRPr lang="en-US" sz="1000" kern="1200" dirty="0"/>
        </a:p>
      </dsp:txBody>
      <dsp:txXfrm>
        <a:off x="2777298" y="0"/>
        <a:ext cx="656019" cy="446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459387-37FA-BF40-A5CD-AA9E84882CE2}" type="datetime5">
              <a:rPr lang="en-US" smtClean="0"/>
              <a:t>25-Apr-17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Chapter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F3BAE5-8AA3-244F-849A-1254FEF05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113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1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00715E-8DD0-154A-8FCD-6A7C3BBBDE37}" type="datetime5">
              <a:rPr lang="en-US" smtClean="0"/>
              <a:t>25-Apr-17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Chapter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978DA-07A3-F947-9D83-60BD88242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20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64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0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75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522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1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82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73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69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04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28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7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60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65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13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73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9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1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95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49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686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0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978DA-07A3-F947-9D83-60BD882425A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04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98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42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30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9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67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74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6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03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13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0C2E6-1407-654D-A973-BD15335AE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58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6" Type="http://schemas.openxmlformats.org/officeDocument/2006/relationships/image" Target="../media/image3.png"/><Relationship Id="rId7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4" Type="http://schemas.openxmlformats.org/officeDocument/2006/relationships/slide" Target="slide23.xml"/><Relationship Id="rId5" Type="http://schemas.openxmlformats.org/officeDocument/2006/relationships/slide" Target="slide26.xml"/><Relationship Id="rId6" Type="http://schemas.openxmlformats.org/officeDocument/2006/relationships/slide" Target="slide40.xml"/><Relationship Id="rId7" Type="http://schemas.openxmlformats.org/officeDocument/2006/relationships/slide" Target="slide43.xml"/><Relationship Id="rId1" Type="http://schemas.openxmlformats.org/officeDocument/2006/relationships/slideLayout" Target="../slideLayouts/slideLayout2.xml"/><Relationship Id="rId2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hyperlink" Target="https://cwn.casil.ucdavis.edu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31.jpeg"/><Relationship Id="rId5" Type="http://schemas.microsoft.com/office/2007/relationships/hdphoto" Target="../media/hdphoto3.wdp"/><Relationship Id="rId6" Type="http://schemas.openxmlformats.org/officeDocument/2006/relationships/hyperlink" Target="https://cwn.casil.ucdavis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5" Type="http://schemas.openxmlformats.org/officeDocument/2006/relationships/hyperlink" Target="http://www.pyomo.org/documenta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png"/><Relationship Id="rId5" Type="http://schemas.microsoft.com/office/2007/relationships/hdphoto" Target="../media/hdphoto4.wdp"/><Relationship Id="rId6" Type="http://schemas.openxmlformats.org/officeDocument/2006/relationships/image" Target="../media/image36.jpg"/><Relationship Id="rId7" Type="http://schemas.openxmlformats.org/officeDocument/2006/relationships/image" Target="../media/image37.jp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60.png"/><Relationship Id="rId5" Type="http://schemas.openxmlformats.org/officeDocument/2006/relationships/image" Target="../media/image170.png"/><Relationship Id="rId6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microsoft.com/office/2007/relationships/hdphoto" Target="../media/hdphoto7.wdp"/><Relationship Id="rId5" Type="http://schemas.openxmlformats.org/officeDocument/2006/relationships/diagramData" Target="../diagrams/data7.xml"/><Relationship Id="rId6" Type="http://schemas.openxmlformats.org/officeDocument/2006/relationships/diagramLayout" Target="../diagrams/layout7.xml"/><Relationship Id="rId7" Type="http://schemas.openxmlformats.org/officeDocument/2006/relationships/diagramQuickStyle" Target="../diagrams/quickStyle7.xml"/><Relationship Id="rId8" Type="http://schemas.openxmlformats.org/officeDocument/2006/relationships/diagramColors" Target="../diagrams/colors7.xml"/><Relationship Id="rId9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4" Type="http://schemas.openxmlformats.org/officeDocument/2006/relationships/image" Target="NULL"/><Relationship Id="rId5" Type="http://schemas.openxmlformats.org/officeDocument/2006/relationships/image" Target="../media/image55.gif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wmf"/><Relationship Id="rId6" Type="http://schemas.openxmlformats.org/officeDocument/2006/relationships/image" Target="../media/image9.jpeg"/><Relationship Id="rId7" Type="http://schemas.openxmlformats.org/officeDocument/2006/relationships/image" Target="../media/image10.wmf"/><Relationship Id="rId8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0020" y="2546429"/>
            <a:ext cx="4441980" cy="2500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319514"/>
            <a:ext cx="6909292" cy="2404912"/>
          </a:xfrm>
          <a:prstGeom prst="rect">
            <a:avLst/>
          </a:prstGeom>
          <a:noFill/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838200" y="3828391"/>
            <a:ext cx="6909291" cy="2019646"/>
          </a:xfrm>
          <a:noFill/>
        </p:spPr>
        <p:txBody>
          <a:bodyPr anchor="ctr">
            <a:normAutofit/>
          </a:bodyPr>
          <a:lstStyle/>
          <a:p>
            <a:r>
              <a:rPr lang="en-US" sz="3300" b="1" dirty="0" smtClean="0"/>
              <a:t>Mustafa Dogan</a:t>
            </a:r>
            <a:endParaRPr lang="en-US" dirty="0" smtClean="0"/>
          </a:p>
          <a:p>
            <a:r>
              <a:rPr lang="en-US" sz="2000" dirty="0" smtClean="0"/>
              <a:t>Center for Watershed Sciences, UC Davis</a:t>
            </a:r>
            <a:endParaRPr lang="en-US" sz="1800" dirty="0" smtClean="0"/>
          </a:p>
          <a:p>
            <a:r>
              <a:rPr lang="en-US" sz="2000" dirty="0" smtClean="0"/>
              <a:t>Spring 2017</a:t>
            </a:r>
            <a:endParaRPr lang="en-US" sz="2000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38200" y="1319514"/>
            <a:ext cx="6909292" cy="2404912"/>
          </a:xfrm>
          <a:noFill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0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Spring 2017</a:t>
            </a:r>
            <a:br>
              <a:rPr lang="en-US" sz="40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PyVIN </a:t>
            </a:r>
            <a:r>
              <a:rPr lang="en-US" sz="4000" b="1" dirty="0" err="1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Shortcourse</a:t>
            </a:r>
            <a:r>
              <a:rPr lang="en-US" sz="40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 &amp; </a:t>
            </a:r>
            <a:br>
              <a:rPr lang="en-US" sz="40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b="1" dirty="0" smtClean="0">
                <a:effectLst>
                  <a:outerShdw blurRad="50800" dist="76200" dir="5400000" algn="t" rotWithShape="0">
                    <a:prstClr val="black">
                      <a:alpha val="40000"/>
                    </a:prstClr>
                  </a:outerShdw>
                </a:effectLst>
              </a:rPr>
              <a:t>Hands-on Tutorial</a:t>
            </a:r>
            <a:endParaRPr lang="en-US" sz="4000" dirty="0">
              <a:effectLst>
                <a:outerShdw blurRad="50800" dist="762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339" y="329635"/>
            <a:ext cx="3024382" cy="82296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</a:t>
            </a:fld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0169" y="81358"/>
            <a:ext cx="1467261" cy="13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88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4891268" cy="4851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Users</a:t>
            </a:r>
          </a:p>
          <a:p>
            <a:pPr lvl="1"/>
            <a:r>
              <a:rPr lang="en-US" dirty="0" smtClean="0"/>
              <a:t>Agricultural</a:t>
            </a:r>
          </a:p>
          <a:p>
            <a:pPr lvl="1"/>
            <a:r>
              <a:rPr lang="en-US" dirty="0" smtClean="0"/>
              <a:t>Urban</a:t>
            </a:r>
          </a:p>
          <a:p>
            <a:pPr lvl="1"/>
            <a:r>
              <a:rPr lang="en-US" dirty="0" smtClean="0"/>
              <a:t>Environmental</a:t>
            </a:r>
            <a:endParaRPr lang="en-US" dirty="0"/>
          </a:p>
          <a:p>
            <a:r>
              <a:rPr lang="en-US" dirty="0" smtClean="0"/>
              <a:t>Economic representation for ag and urban</a:t>
            </a:r>
          </a:p>
          <a:p>
            <a:pPr lvl="1"/>
            <a:r>
              <a:rPr lang="en-US" dirty="0" smtClean="0"/>
              <a:t>Penalty for not delivering water</a:t>
            </a:r>
          </a:p>
          <a:p>
            <a:pPr lvl="1"/>
            <a:r>
              <a:rPr lang="en-US" dirty="0" smtClean="0"/>
              <a:t>Urban users with higher WTP</a:t>
            </a:r>
          </a:p>
          <a:p>
            <a:r>
              <a:rPr lang="en-US" dirty="0" smtClean="0"/>
              <a:t>Constrained (fixed) deliveries for environment (wildlife refuges)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Water Users: Demand Areas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593936"/>
              </p:ext>
            </p:extLst>
          </p:nvPr>
        </p:nvGraphicFramePr>
        <p:xfrm>
          <a:off x="6462531" y="1008063"/>
          <a:ext cx="513530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6924179"/>
              </p:ext>
            </p:extLst>
          </p:nvPr>
        </p:nvGraphicFramePr>
        <p:xfrm>
          <a:off x="6446134" y="3613150"/>
          <a:ext cx="5151698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5206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563"/>
            <a:ext cx="4891268" cy="4851400"/>
          </a:xfrm>
        </p:spPr>
        <p:txBody>
          <a:bodyPr>
            <a:normAutofit/>
          </a:bodyPr>
          <a:lstStyle/>
          <a:p>
            <a:r>
              <a:rPr lang="en-US" dirty="0" smtClean="0"/>
              <a:t>Penalty for not delivering water (and economic loss)</a:t>
            </a:r>
          </a:p>
          <a:p>
            <a:r>
              <a:rPr lang="en-US" dirty="0" smtClean="0"/>
              <a:t>No penalty at the target delivery</a:t>
            </a:r>
          </a:p>
          <a:p>
            <a:r>
              <a:rPr lang="en-US" dirty="0" smtClean="0"/>
              <a:t>Piecewise linear curves (linear programming model)</a:t>
            </a:r>
          </a:p>
          <a:p>
            <a:r>
              <a:rPr lang="en-US" dirty="0" smtClean="0"/>
              <a:t>User’s willingness to pay (WTP) for water</a:t>
            </a:r>
          </a:p>
          <a:p>
            <a:r>
              <a:rPr lang="en-US" dirty="0" smtClean="0"/>
              <a:t>Convex: the more delivery the less penalty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Demand Area Penalty Curves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92001"/>
              </p:ext>
            </p:extLst>
          </p:nvPr>
        </p:nvGraphicFramePr>
        <p:xfrm>
          <a:off x="5729468" y="1504950"/>
          <a:ext cx="5798917" cy="3669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Straight Arrow Connector 7"/>
          <p:cNvCxnSpPr/>
          <p:nvPr/>
        </p:nvCxnSpPr>
        <p:spPr>
          <a:xfrm>
            <a:off x="8599989" y="3831462"/>
            <a:ext cx="0" cy="7060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377651" y="3831462"/>
            <a:ext cx="22223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924964" y="4537517"/>
            <a:ext cx="1350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Actual delivery</a:t>
            </a:r>
            <a:endParaRPr 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6377650" y="3502114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Actual penalty</a:t>
            </a:r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0615913" y="3831461"/>
            <a:ext cx="2" cy="6673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05562" y="3827242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Target </a:t>
            </a:r>
          </a:p>
          <a:p>
            <a:r>
              <a:rPr lang="en-US" sz="1400" dirty="0" smtClean="0"/>
              <a:t>delivery</a:t>
            </a:r>
            <a:endParaRPr lang="en-US" sz="1400" dirty="0"/>
          </a:p>
        </p:txBody>
      </p:sp>
      <p:sp>
        <p:nvSpPr>
          <p:cNvPr id="20" name="Right Brace 19"/>
          <p:cNvSpPr/>
          <p:nvPr/>
        </p:nvSpPr>
        <p:spPr>
          <a:xfrm rot="16200000">
            <a:off x="9541542" y="2253300"/>
            <a:ext cx="132819" cy="2015925"/>
          </a:xfrm>
          <a:prstGeom prst="rightBrac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196620" y="2852875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Scarcity</a:t>
            </a:r>
            <a:endParaRPr lang="en-US" sz="1400"/>
          </a:p>
        </p:txBody>
      </p:sp>
      <p:cxnSp>
        <p:nvCxnSpPr>
          <p:cNvPr id="23" name="Curved Connector 22"/>
          <p:cNvCxnSpPr>
            <a:endCxn id="26" idx="2"/>
          </p:cNvCxnSpPr>
          <p:nvPr/>
        </p:nvCxnSpPr>
        <p:spPr>
          <a:xfrm rot="5400000" flipH="1" flipV="1">
            <a:off x="8234548" y="2950413"/>
            <a:ext cx="1445370" cy="478773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84452" y="2159337"/>
            <a:ext cx="3424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Marginal WTP </a:t>
            </a:r>
            <a:r>
              <a:rPr lang="en-US" sz="1400" smtClean="0"/>
              <a:t>for additional water ($/AF)</a:t>
            </a:r>
            <a:endParaRPr lang="en-US" sz="1400" dirty="0"/>
          </a:p>
        </p:txBody>
      </p:sp>
      <p:cxnSp>
        <p:nvCxnSpPr>
          <p:cNvPr id="30" name="Straight Connector 29"/>
          <p:cNvCxnSpPr>
            <a:stCxn id="20" idx="0"/>
          </p:cNvCxnSpPr>
          <p:nvPr/>
        </p:nvCxnSpPr>
        <p:spPr>
          <a:xfrm>
            <a:off x="8599989" y="3327672"/>
            <a:ext cx="0" cy="503789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0" idx="2"/>
          </p:cNvCxnSpPr>
          <p:nvPr/>
        </p:nvCxnSpPr>
        <p:spPr>
          <a:xfrm flipH="1">
            <a:off x="10615913" y="3327672"/>
            <a:ext cx="1" cy="503789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6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6917"/>
            <a:ext cx="4891268" cy="4170045"/>
          </a:xfrm>
        </p:spPr>
        <p:txBody>
          <a:bodyPr>
            <a:normAutofit/>
          </a:bodyPr>
          <a:lstStyle/>
          <a:p>
            <a:r>
              <a:rPr lang="en-US" dirty="0" smtClean="0"/>
              <a:t>Demand curves vary by month (no annual variation)</a:t>
            </a:r>
          </a:p>
          <a:p>
            <a:r>
              <a:rPr lang="en-US" dirty="0" smtClean="0"/>
              <a:t>Higher target demand in summer months</a:t>
            </a:r>
          </a:p>
          <a:p>
            <a:r>
              <a:rPr lang="en-US" dirty="0" smtClean="0"/>
              <a:t>Less price elasticity (steeper slope) in winter months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Monthly Varying Demand Curves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468" y="1504950"/>
            <a:ext cx="6385830" cy="41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993" r="1708" b="2796"/>
          <a:stretch/>
        </p:blipFill>
        <p:spPr>
          <a:xfrm>
            <a:off x="5254907" y="1064871"/>
            <a:ext cx="6937094" cy="529578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Agricultural Representation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13338" y="1275141"/>
            <a:ext cx="3420232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smtClean="0"/>
              <a:t>SWAP Model Coverage</a:t>
            </a:r>
            <a:endParaRPr lang="en-US" sz="2400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289368" y="1325563"/>
            <a:ext cx="4965540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Results from Statewide Agricultural Production (SWAP) model</a:t>
            </a:r>
          </a:p>
          <a:p>
            <a:r>
              <a:rPr lang="en-US" dirty="0" smtClean="0"/>
              <a:t>SWAP simulates farmers decision in California</a:t>
            </a:r>
          </a:p>
          <a:p>
            <a:r>
              <a:rPr lang="en-US" dirty="0" smtClean="0"/>
              <a:t>Profit maximization model</a:t>
            </a:r>
          </a:p>
          <a:p>
            <a:r>
              <a:rPr lang="en-US" dirty="0" smtClean="0"/>
              <a:t>35 aggregated </a:t>
            </a:r>
            <a:r>
              <a:rPr lang="en-US" dirty="0" err="1" smtClean="0"/>
              <a:t>subbasins</a:t>
            </a:r>
            <a:endParaRPr lang="en-US" dirty="0" smtClean="0"/>
          </a:p>
          <a:p>
            <a:r>
              <a:rPr lang="en-US" dirty="0" smtClean="0"/>
              <a:t>SWAP results are used to create ag penalties in CALVIN (&amp; PyVIN)</a:t>
            </a:r>
            <a:endParaRPr 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9105899" y="1923926"/>
            <a:ext cx="2981931" cy="2165474"/>
            <a:chOff x="9433365" y="1947076"/>
            <a:chExt cx="2585015" cy="193876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4778" l="3167" r="96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33365" y="1947076"/>
              <a:ext cx="2585015" cy="1938761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10605572" y="3236021"/>
              <a:ext cx="884499" cy="2430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 flipV="1">
              <a:off x="9897035" y="3144167"/>
              <a:ext cx="708536" cy="3349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9897034" y="2358319"/>
              <a:ext cx="0" cy="78584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 rot="16200000">
              <a:off x="9292674" y="2584691"/>
              <a:ext cx="931718" cy="266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Production</a:t>
              </a:r>
              <a:endParaRPr lang="en-US" sz="1200" dirty="0"/>
            </a:p>
          </p:txBody>
        </p:sp>
        <p:sp>
          <p:nvSpPr>
            <p:cNvPr id="39" name="TextBox 38"/>
            <p:cNvSpPr txBox="1"/>
            <p:nvPr/>
          </p:nvSpPr>
          <p:spPr>
            <a:xfrm rot="1523233">
              <a:off x="9956638" y="3289673"/>
              <a:ext cx="5893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Water</a:t>
              </a:r>
              <a:endParaRPr lang="en-US" sz="1400" dirty="0"/>
            </a:p>
          </p:txBody>
        </p:sp>
        <p:sp>
          <p:nvSpPr>
            <p:cNvPr id="40" name="TextBox 39"/>
            <p:cNvSpPr txBox="1"/>
            <p:nvPr/>
          </p:nvSpPr>
          <p:spPr>
            <a:xfrm rot="20721417">
              <a:off x="10810019" y="3314220"/>
              <a:ext cx="5757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Labor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41974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Agricultural Demand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325563"/>
            <a:ext cx="3100638" cy="485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Supply sources:</a:t>
            </a:r>
          </a:p>
          <a:p>
            <a:pPr lvl="1"/>
            <a:r>
              <a:rPr lang="en-US" dirty="0" smtClean="0"/>
              <a:t>Groundwater</a:t>
            </a:r>
          </a:p>
          <a:p>
            <a:pPr lvl="1"/>
            <a:r>
              <a:rPr lang="en-US" dirty="0" smtClean="0"/>
              <a:t>Surface water</a:t>
            </a:r>
          </a:p>
          <a:p>
            <a:r>
              <a:rPr lang="en-US" dirty="0" smtClean="0"/>
              <a:t>Split into two parts depending on return flows</a:t>
            </a:r>
          </a:p>
          <a:p>
            <a:endParaRPr lang="en-US" dirty="0"/>
          </a:p>
        </p:txBody>
      </p:sp>
      <p:sp>
        <p:nvSpPr>
          <p:cNvPr id="9" name="Pentagon 8"/>
          <p:cNvSpPr/>
          <p:nvPr/>
        </p:nvSpPr>
        <p:spPr>
          <a:xfrm>
            <a:off x="4463969" y="1647938"/>
            <a:ext cx="1632031" cy="567159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groundwater</a:t>
            </a:r>
            <a:endParaRPr lang="en-US"/>
          </a:p>
        </p:txBody>
      </p:sp>
      <p:sp>
        <p:nvSpPr>
          <p:cNvPr id="10" name="Pentagon 9"/>
          <p:cNvSpPr/>
          <p:nvPr/>
        </p:nvSpPr>
        <p:spPr>
          <a:xfrm flipH="1">
            <a:off x="9554652" y="1649015"/>
            <a:ext cx="1782504" cy="567159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urface water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3168446" y="977247"/>
            <a:ext cx="8885903" cy="5379103"/>
            <a:chOff x="1705897" y="762001"/>
            <a:chExt cx="8885903" cy="5379103"/>
          </a:xfrm>
        </p:grpSpPr>
        <p:sp>
          <p:nvSpPr>
            <p:cNvPr id="12" name="Oval 11"/>
            <p:cNvSpPr/>
            <p:nvPr/>
          </p:nvSpPr>
          <p:spPr>
            <a:xfrm>
              <a:off x="2590800" y="838200"/>
              <a:ext cx="914400" cy="5334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HGP</a:t>
              </a:r>
            </a:p>
          </p:txBody>
        </p:sp>
        <p:sp>
          <p:nvSpPr>
            <p:cNvPr id="13" name="Flowchart: Connector 6"/>
            <p:cNvSpPr/>
            <p:nvPr/>
          </p:nvSpPr>
          <p:spPr>
            <a:xfrm>
              <a:off x="5431014" y="1279980"/>
              <a:ext cx="685802" cy="625020"/>
            </a:xfrm>
            <a:prstGeom prst="flowChartConnector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9677400" y="762001"/>
              <a:ext cx="914400" cy="607367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 u/s</a:t>
              </a:r>
            </a:p>
          </p:txBody>
        </p:sp>
        <p:cxnSp>
          <p:nvCxnSpPr>
            <p:cNvPr id="15" name="Elbow Connector 14"/>
            <p:cNvCxnSpPr>
              <a:endCxn id="14" idx="2"/>
            </p:cNvCxnSpPr>
            <p:nvPr/>
          </p:nvCxnSpPr>
          <p:spPr>
            <a:xfrm rot="5400000" flipH="1" flipV="1">
              <a:off x="1756223" y="1518317"/>
              <a:ext cx="1247994" cy="42116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/>
            <p:cNvSpPr/>
            <p:nvPr/>
          </p:nvSpPr>
          <p:spPr>
            <a:xfrm>
              <a:off x="1828800" y="4114800"/>
              <a:ext cx="935214" cy="5334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HGR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68296" y="762001"/>
              <a:ext cx="853118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l-G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l-G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Pumping Capacity</a:t>
              </a:r>
            </a:p>
            <a:p>
              <a:pPr algn="ctr"/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Pumping Cost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72201" y="789058"/>
              <a:ext cx="821059" cy="3539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&lt; 1</a:t>
              </a:r>
            </a:p>
            <a:p>
              <a:pPr algn="ctr"/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Conveyance Loss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32584" y="4267201"/>
              <a:ext cx="906017" cy="3539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A&lt;1</a:t>
              </a:r>
            </a:p>
            <a:p>
              <a:pPr algn="ctr"/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% GW Return Flow</a:t>
              </a:r>
            </a:p>
          </p:txBody>
        </p:sp>
        <p:sp>
          <p:nvSpPr>
            <p:cNvPr id="20" name="Isosceles Triangle 62"/>
            <p:cNvSpPr/>
            <p:nvPr/>
          </p:nvSpPr>
          <p:spPr>
            <a:xfrm>
              <a:off x="1705897" y="2352894"/>
              <a:ext cx="927487" cy="713258"/>
            </a:xfrm>
            <a:prstGeom prst="triangle">
              <a:avLst/>
            </a:prstGeom>
            <a:noFill/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GW</a:t>
              </a:r>
            </a:p>
          </p:txBody>
        </p:sp>
        <p:sp>
          <p:nvSpPr>
            <p:cNvPr id="21" name="Oval 20"/>
            <p:cNvSpPr/>
            <p:nvPr/>
          </p:nvSpPr>
          <p:spPr>
            <a:xfrm>
              <a:off x="7239000" y="838200"/>
              <a:ext cx="914400" cy="5334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HSU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58200" y="914401"/>
              <a:ext cx="1066800" cy="46166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l-G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$</a:t>
              </a:r>
            </a:p>
            <a:p>
              <a:pPr algn="ctr"/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Conveyance Capacity</a:t>
              </a:r>
            </a:p>
            <a:p>
              <a:pPr algn="ctr"/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Cost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5278614" y="2709523"/>
              <a:ext cx="914400" cy="5334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HU</a:t>
              </a:r>
            </a:p>
          </p:txBody>
        </p:sp>
        <p:sp>
          <p:nvSpPr>
            <p:cNvPr id="24" name="Flowchart: Connector 69"/>
            <p:cNvSpPr/>
            <p:nvPr/>
          </p:nvSpPr>
          <p:spPr>
            <a:xfrm>
              <a:off x="4364214" y="4191000"/>
              <a:ext cx="1063098" cy="596706"/>
            </a:xfrm>
            <a:prstGeom prst="flowChartConnector">
              <a:avLst/>
            </a:prstGeom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0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return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6497814" y="5562600"/>
              <a:ext cx="914400" cy="5334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HSD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59614" y="5056258"/>
              <a:ext cx="891590" cy="3539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A&lt;1</a:t>
              </a:r>
            </a:p>
            <a:p>
              <a:pPr algn="ctr"/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% SW Return Flow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507214" y="2084458"/>
              <a:ext cx="609600" cy="3539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 &gt; 1</a:t>
              </a:r>
            </a:p>
            <a:p>
              <a:pPr algn="ctr"/>
              <a:r>
                <a:rPr lang="en-US" sz="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Ag Reuse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38601" y="3231840"/>
              <a:ext cx="1312512" cy="61555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l-G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=UBT, </a:t>
              </a:r>
              <a:r>
                <a:rPr lang="el-G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=TD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Delivery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Shortage Penalty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116815" y="3272136"/>
              <a:ext cx="1289845" cy="61555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l-G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=UBT, </a:t>
              </a:r>
              <a:r>
                <a:rPr lang="el-GR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=TD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Delivery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Shortage Penalty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7998846" y="5562601"/>
              <a:ext cx="937369" cy="578503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 d/s</a:t>
              </a:r>
            </a:p>
          </p:txBody>
        </p:sp>
        <p:sp>
          <p:nvSpPr>
            <p:cNvPr id="31" name="Flowchart: Connector 104"/>
            <p:cNvSpPr/>
            <p:nvPr/>
          </p:nvSpPr>
          <p:spPr>
            <a:xfrm>
              <a:off x="6044316" y="4191000"/>
              <a:ext cx="1063098" cy="596706"/>
            </a:xfrm>
            <a:prstGeom prst="flowChartConnector">
              <a:avLst/>
            </a:prstGeom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r>
                <a:rPr lang="en-US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urface return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Elbow Connector 31"/>
            <p:cNvCxnSpPr/>
            <p:nvPr/>
          </p:nvCxnSpPr>
          <p:spPr>
            <a:xfrm rot="10800000">
              <a:off x="6993261" y="966031"/>
              <a:ext cx="245741" cy="13887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>
              <a:endCxn id="14" idx="6"/>
            </p:cNvCxnSpPr>
            <p:nvPr/>
          </p:nvCxnSpPr>
          <p:spPr>
            <a:xfrm rot="10800000" flipV="1">
              <a:off x="3505200" y="992833"/>
              <a:ext cx="463096" cy="1120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8" idx="0"/>
              <a:endCxn id="23" idx="2"/>
            </p:cNvCxnSpPr>
            <p:nvPr/>
          </p:nvCxnSpPr>
          <p:spPr>
            <a:xfrm rot="5400000" flipH="1" flipV="1">
              <a:off x="4858927" y="2812154"/>
              <a:ext cx="255617" cy="583757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23" idx="6"/>
              <a:endCxn id="29" idx="0"/>
            </p:cNvCxnSpPr>
            <p:nvPr/>
          </p:nvCxnSpPr>
          <p:spPr>
            <a:xfrm>
              <a:off x="6193014" y="2976223"/>
              <a:ext cx="568724" cy="295913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5400000">
              <a:off x="6206363" y="4686753"/>
              <a:ext cx="268551" cy="470456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/>
            <p:nvPr/>
          </p:nvCxnSpPr>
          <p:spPr>
            <a:xfrm>
              <a:off x="4038600" y="4444173"/>
              <a:ext cx="325614" cy="451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>
              <a:endCxn id="21" idx="2"/>
            </p:cNvCxnSpPr>
            <p:nvPr/>
          </p:nvCxnSpPr>
          <p:spPr>
            <a:xfrm flipV="1">
              <a:off x="9525000" y="1065685"/>
              <a:ext cx="152400" cy="7954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endCxn id="17" idx="4"/>
            </p:cNvCxnSpPr>
            <p:nvPr/>
          </p:nvCxnSpPr>
          <p:spPr>
            <a:xfrm rot="16200000" flipV="1">
              <a:off x="5703238" y="1975680"/>
              <a:ext cx="179457" cy="3809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endCxn id="17" idx="0"/>
            </p:cNvCxnSpPr>
            <p:nvPr/>
          </p:nvCxnSpPr>
          <p:spPr>
            <a:xfrm>
              <a:off x="4821415" y="992834"/>
              <a:ext cx="952501" cy="28714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endCxn id="17" idx="0"/>
            </p:cNvCxnSpPr>
            <p:nvPr/>
          </p:nvCxnSpPr>
          <p:spPr>
            <a:xfrm rot="10800000" flipV="1">
              <a:off x="5773917" y="966029"/>
              <a:ext cx="398285" cy="313951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rot="5400000">
              <a:off x="5638354" y="2535861"/>
              <a:ext cx="271123" cy="762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8" idx="2"/>
            </p:cNvCxnSpPr>
            <p:nvPr/>
          </p:nvCxnSpPr>
          <p:spPr>
            <a:xfrm rot="16200000" flipH="1">
              <a:off x="4623507" y="3918743"/>
              <a:ext cx="343604" cy="20090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29" idx="2"/>
            </p:cNvCxnSpPr>
            <p:nvPr/>
          </p:nvCxnSpPr>
          <p:spPr>
            <a:xfrm rot="5400000">
              <a:off x="6517150" y="3946415"/>
              <a:ext cx="303314" cy="18586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/>
            <p:nvPr/>
          </p:nvCxnSpPr>
          <p:spPr>
            <a:xfrm rot="16200000" flipH="1">
              <a:off x="6092061" y="5423548"/>
              <a:ext cx="419100" cy="39240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/>
            <p:nvPr/>
          </p:nvCxnSpPr>
          <p:spPr>
            <a:xfrm>
              <a:off x="7412215" y="5829300"/>
              <a:ext cx="586631" cy="2255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endCxn id="47" idx="6"/>
            </p:cNvCxnSpPr>
            <p:nvPr/>
          </p:nvCxnSpPr>
          <p:spPr>
            <a:xfrm rot="10800000">
              <a:off x="2764016" y="4381500"/>
              <a:ext cx="368569" cy="6267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47" idx="0"/>
            </p:cNvCxnSpPr>
            <p:nvPr/>
          </p:nvCxnSpPr>
          <p:spPr>
            <a:xfrm rot="16200000" flipV="1">
              <a:off x="1708700" y="3527093"/>
              <a:ext cx="1048648" cy="12676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/>
            <p:nvPr/>
          </p:nvCxnSpPr>
          <p:spPr>
            <a:xfrm rot="10800000">
              <a:off x="8153400" y="1104902"/>
              <a:ext cx="304800" cy="4033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19925"/>
            <a:ext cx="3188557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Urban Demand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19107" y="149453"/>
            <a:ext cx="8998859" cy="6209803"/>
            <a:chOff x="731520" y="228600"/>
            <a:chExt cx="9499144" cy="8204199"/>
          </a:xfrm>
        </p:grpSpPr>
        <p:sp>
          <p:nvSpPr>
            <p:cNvPr id="9" name="Oval 8"/>
            <p:cNvSpPr/>
            <p:nvPr/>
          </p:nvSpPr>
          <p:spPr>
            <a:xfrm>
              <a:off x="1883487" y="965200"/>
              <a:ext cx="1097280" cy="7112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HGP</a:t>
              </a:r>
            </a:p>
          </p:txBody>
        </p:sp>
        <p:sp>
          <p:nvSpPr>
            <p:cNvPr id="10" name="Flowchart: Connector 121"/>
            <p:cNvSpPr/>
            <p:nvPr/>
          </p:nvSpPr>
          <p:spPr>
            <a:xfrm>
              <a:off x="4638354" y="1876582"/>
              <a:ext cx="721111" cy="714218"/>
            </a:xfrm>
            <a:prstGeom prst="flowChartConnector">
              <a:avLst/>
            </a:pr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Hexagon 10"/>
            <p:cNvSpPr/>
            <p:nvPr/>
          </p:nvSpPr>
          <p:spPr>
            <a:xfrm>
              <a:off x="6848972" y="914400"/>
              <a:ext cx="923428" cy="604414"/>
            </a:xfrm>
            <a:prstGeom prst="hexagon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WTP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133384" y="762000"/>
              <a:ext cx="1097280" cy="71120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 u/s</a:t>
              </a:r>
              <a:endParaRPr 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Flowchart: Connector 132"/>
            <p:cNvSpPr/>
            <p:nvPr/>
          </p:nvSpPr>
          <p:spPr>
            <a:xfrm>
              <a:off x="4487486" y="4368801"/>
              <a:ext cx="1090354" cy="805023"/>
            </a:xfrm>
            <a:prstGeom prst="flowChartConnector">
              <a:avLst/>
            </a:prstGeom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industrial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lowchart: Connector 133"/>
            <p:cNvSpPr/>
            <p:nvPr/>
          </p:nvSpPr>
          <p:spPr>
            <a:xfrm>
              <a:off x="2931884" y="4267202"/>
              <a:ext cx="954316" cy="805022"/>
            </a:xfrm>
            <a:prstGeom prst="flowChartConnector">
              <a:avLst/>
            </a:prstGeom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exterior</a:t>
              </a:r>
            </a:p>
          </p:txBody>
        </p:sp>
        <p:sp>
          <p:nvSpPr>
            <p:cNvPr id="15" name="Flowchart: Connector 134"/>
            <p:cNvSpPr/>
            <p:nvPr/>
          </p:nvSpPr>
          <p:spPr>
            <a:xfrm>
              <a:off x="5867400" y="4695487"/>
              <a:ext cx="994969" cy="805022"/>
            </a:xfrm>
            <a:prstGeom prst="flowChartConnector">
              <a:avLst/>
            </a:prstGeom>
            <a:ln w="571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interior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5029200" y="6570871"/>
              <a:ext cx="1005840" cy="750658"/>
            </a:xfrm>
            <a:prstGeom prst="hexagon">
              <a:avLst/>
            </a:prstGeom>
            <a:ln w="571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WWP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Isosceles Triangle 149"/>
            <p:cNvSpPr/>
            <p:nvPr/>
          </p:nvSpPr>
          <p:spPr>
            <a:xfrm>
              <a:off x="731520" y="2286000"/>
              <a:ext cx="1094818" cy="859711"/>
            </a:xfrm>
            <a:prstGeom prst="triangle">
              <a:avLst/>
            </a:prstGeom>
            <a:ln w="571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GW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" name="Elbow Connector 17"/>
            <p:cNvCxnSpPr/>
            <p:nvPr/>
          </p:nvCxnSpPr>
          <p:spPr>
            <a:xfrm rot="5400000" flipH="1" flipV="1">
              <a:off x="1098608" y="1501121"/>
              <a:ext cx="965200" cy="60455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731520" y="3657600"/>
              <a:ext cx="1097280" cy="7112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HGR</a:t>
              </a:r>
              <a:endParaRPr 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1278929" y="3145711"/>
              <a:ext cx="1231" cy="51188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Connector 156"/>
            <p:cNvSpPr/>
            <p:nvPr/>
          </p:nvSpPr>
          <p:spPr>
            <a:xfrm>
              <a:off x="2209800" y="5486400"/>
              <a:ext cx="811862" cy="483153"/>
            </a:xfrm>
            <a:prstGeom prst="flowChartConnector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HNP</a:t>
              </a:r>
              <a:endParaRPr 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81969" y="1066800"/>
              <a:ext cx="973309" cy="65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=UBC, $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Pumping capacity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Pumping cost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730910" y="5613095"/>
              <a:ext cx="934390" cy="65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A&lt;1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Industrial Urban 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 Return Flow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969120" y="5725680"/>
              <a:ext cx="934390" cy="65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A&lt;1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Interior Urban 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 Return Flow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928840" y="7416806"/>
              <a:ext cx="1363000" cy="65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endPara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Treatment Cost for discharge into GW basin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98104" y="6223736"/>
              <a:ext cx="1042685" cy="813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=UBC, </a:t>
              </a:r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endPara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WWTP capacity</a:t>
              </a:r>
            </a:p>
            <a:p>
              <a:pPr algn="ctr"/>
              <a:r>
                <a:rPr lang="en-US" sz="8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</a:t>
              </a:r>
              <a:r>
                <a:rPr lang="en-US" sz="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non-potable </a:t>
              </a:r>
              <a:r>
                <a:rPr lang="en-US" sz="8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</a:t>
              </a:r>
              <a:endPara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Treatment Cost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642379" y="3224510"/>
              <a:ext cx="1303272" cy="813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=UBT, </a:t>
              </a:r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=TD</a:t>
              </a:r>
            </a:p>
            <a:p>
              <a:pPr algn="ctr"/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Delivery</a:t>
              </a:r>
              <a:b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Shortage Penalty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71897" y="4491334"/>
              <a:ext cx="934390" cy="65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A&lt;1</a:t>
              </a:r>
              <a:endParaRPr 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Exterior Urban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 Return Flow</a:t>
              </a:r>
              <a:endParaRPr lang="en-US" sz="105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50447" y="1999392"/>
              <a:ext cx="11887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2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Aggregation Node</a:t>
              </a:r>
              <a:endPara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25253" y="823953"/>
              <a:ext cx="839631" cy="65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=N/A, $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WTP capacity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Treatment cos</a:t>
              </a:r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030348" y="862316"/>
              <a:ext cx="946234" cy="65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=UBC, $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Canal capacity</a:t>
              </a: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Distribution Cost</a:t>
              </a:r>
              <a:endParaRPr lang="en-US" sz="7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77514" y="3317488"/>
              <a:ext cx="1303272" cy="813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=UBT, </a:t>
              </a:r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=TD</a:t>
              </a:r>
            </a:p>
            <a:p>
              <a:pPr algn="ctr"/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Delivery</a:t>
              </a:r>
              <a:b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Shortage Penalty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39618" y="3452855"/>
              <a:ext cx="1303272" cy="813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=UBT, </a:t>
              </a:r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=TD</a:t>
              </a:r>
            </a:p>
            <a:p>
              <a:pPr algn="ctr"/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Delivery</a:t>
              </a:r>
              <a:b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Shortage Penalty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022543" y="5257800"/>
              <a:ext cx="910700" cy="81325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=UBC, </a:t>
              </a:r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endPara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WWTP capacity</a:t>
              </a:r>
            </a:p>
            <a:p>
              <a:pPr algn="ctr"/>
              <a:r>
                <a:rPr lang="en-US" sz="800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 potable use</a:t>
              </a:r>
              <a:endPara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Treatment Cost</a:t>
              </a:r>
            </a:p>
          </p:txBody>
        </p:sp>
        <p:cxnSp>
          <p:nvCxnSpPr>
            <p:cNvPr id="36" name="Elbow Connector 35"/>
            <p:cNvCxnSpPr/>
            <p:nvPr/>
          </p:nvCxnSpPr>
          <p:spPr>
            <a:xfrm rot="5400000">
              <a:off x="4091299" y="6522071"/>
              <a:ext cx="326109" cy="1925025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/>
            <p:nvPr/>
          </p:nvCxnSpPr>
          <p:spPr>
            <a:xfrm rot="10800000">
              <a:off x="1280160" y="4368800"/>
              <a:ext cx="648680" cy="327883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7073505" y="7615534"/>
              <a:ext cx="1430421" cy="6506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l-GR" sz="1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$</a:t>
              </a:r>
              <a:endParaRPr lang="en-US" sz="1000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Treatment Cost for discharge into SW source</a:t>
              </a:r>
              <a:endParaRPr lang="en-US" sz="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9" name="Elbow Connector 38"/>
            <p:cNvCxnSpPr/>
            <p:nvPr/>
          </p:nvCxnSpPr>
          <p:spPr>
            <a:xfrm rot="16200000" flipH="1">
              <a:off x="5882766" y="6655628"/>
              <a:ext cx="524839" cy="1856640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>
              <a:endCxn id="42" idx="2"/>
            </p:cNvCxnSpPr>
            <p:nvPr/>
          </p:nvCxnSpPr>
          <p:spPr>
            <a:xfrm>
              <a:off x="8503926" y="7846368"/>
              <a:ext cx="494603" cy="23083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16" idx="0"/>
              <a:endCxn id="35" idx="2"/>
            </p:cNvCxnSpPr>
            <p:nvPr/>
          </p:nvCxnSpPr>
          <p:spPr>
            <a:xfrm flipV="1">
              <a:off x="6035040" y="6071050"/>
              <a:ext cx="1442854" cy="875152"/>
            </a:xfrm>
            <a:prstGeom prst="bentConnector2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8998529" y="7721599"/>
              <a:ext cx="1097280" cy="711200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SW d/s</a:t>
              </a:r>
              <a:endParaRPr 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3" name="Elbow Connector 42"/>
            <p:cNvCxnSpPr>
              <a:stCxn id="69" idx="4"/>
              <a:endCxn id="27" idx="0"/>
            </p:cNvCxnSpPr>
            <p:nvPr/>
          </p:nvCxnSpPr>
          <p:spPr>
            <a:xfrm rot="5400000">
              <a:off x="3451288" y="2814529"/>
              <a:ext cx="252711" cy="56725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69" idx="5"/>
              <a:endCxn id="33" idx="0"/>
            </p:cNvCxnSpPr>
            <p:nvPr/>
          </p:nvCxnSpPr>
          <p:spPr>
            <a:xfrm rot="16200000" flipH="1">
              <a:off x="4180506" y="2868843"/>
              <a:ext cx="416444" cy="48084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>
              <a:stCxn id="10" idx="5"/>
              <a:endCxn id="34" idx="0"/>
            </p:cNvCxnSpPr>
            <p:nvPr/>
          </p:nvCxnSpPr>
          <p:spPr>
            <a:xfrm rot="16200000" flipH="1">
              <a:off x="5239233" y="2500832"/>
              <a:ext cx="966648" cy="93739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/>
            <p:nvPr/>
          </p:nvCxnSpPr>
          <p:spPr>
            <a:xfrm rot="16200000" flipH="1">
              <a:off x="6288014" y="5577379"/>
              <a:ext cx="225171" cy="7142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/>
            <p:nvPr/>
          </p:nvCxnSpPr>
          <p:spPr>
            <a:xfrm rot="16200000" flipH="1">
              <a:off x="4916876" y="5331866"/>
              <a:ext cx="439272" cy="1231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Elbow Connector 47"/>
            <p:cNvCxnSpPr>
              <a:stCxn id="12" idx="2"/>
              <a:endCxn id="32" idx="3"/>
            </p:cNvCxnSpPr>
            <p:nvPr/>
          </p:nvCxnSpPr>
          <p:spPr>
            <a:xfrm rot="10800000" flipV="1">
              <a:off x="8976582" y="1117600"/>
              <a:ext cx="156802" cy="7001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4" idx="2"/>
              <a:endCxn id="16" idx="5"/>
            </p:cNvCxnSpPr>
            <p:nvPr/>
          </p:nvCxnSpPr>
          <p:spPr>
            <a:xfrm rot="5400000">
              <a:off x="6063412" y="6197967"/>
              <a:ext cx="194591" cy="55121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>
              <a:stCxn id="23" idx="2"/>
              <a:endCxn id="16" idx="4"/>
            </p:cNvCxnSpPr>
            <p:nvPr/>
          </p:nvCxnSpPr>
          <p:spPr>
            <a:xfrm rot="5400000">
              <a:off x="5035036" y="6407801"/>
              <a:ext cx="307176" cy="1896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26" idx="1"/>
              <a:endCxn id="21" idx="4"/>
            </p:cNvCxnSpPr>
            <p:nvPr/>
          </p:nvCxnSpPr>
          <p:spPr>
            <a:xfrm rot="10800000">
              <a:off x="2615730" y="5969555"/>
              <a:ext cx="982374" cy="660808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/>
            <p:nvPr/>
          </p:nvCxnSpPr>
          <p:spPr>
            <a:xfrm rot="5400000" flipH="1" flipV="1">
              <a:off x="1657446" y="3688509"/>
              <a:ext cx="2756176" cy="839607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/>
            <p:cNvCxnSpPr>
              <a:stCxn id="28" idx="1"/>
            </p:cNvCxnSpPr>
            <p:nvPr/>
          </p:nvCxnSpPr>
          <p:spPr>
            <a:xfrm rot="10800000">
              <a:off x="1280162" y="4368801"/>
              <a:ext cx="291735" cy="44783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11" idx="3"/>
              <a:endCxn id="31" idx="3"/>
            </p:cNvCxnSpPr>
            <p:nvPr/>
          </p:nvCxnSpPr>
          <p:spPr>
            <a:xfrm rot="10800000">
              <a:off x="6364885" y="1149254"/>
              <a:ext cx="484087" cy="6735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22" idx="1"/>
            </p:cNvCxnSpPr>
            <p:nvPr/>
          </p:nvCxnSpPr>
          <p:spPr>
            <a:xfrm rot="10800000">
              <a:off x="2980768" y="1320800"/>
              <a:ext cx="401202" cy="7130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27" idx="2"/>
              <a:endCxn id="14" idx="0"/>
            </p:cNvCxnSpPr>
            <p:nvPr/>
          </p:nvCxnSpPr>
          <p:spPr>
            <a:xfrm rot="16200000" flipH="1">
              <a:off x="3236807" y="4094967"/>
              <a:ext cx="229442" cy="11502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>
              <a:stCxn id="33" idx="2"/>
              <a:endCxn id="13" idx="0"/>
            </p:cNvCxnSpPr>
            <p:nvPr/>
          </p:nvCxnSpPr>
          <p:spPr>
            <a:xfrm rot="16200000" flipH="1">
              <a:off x="4711875" y="4048013"/>
              <a:ext cx="238064" cy="40351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lbow Connector 57"/>
            <p:cNvCxnSpPr>
              <a:stCxn id="34" idx="2"/>
              <a:endCxn id="15" idx="0"/>
            </p:cNvCxnSpPr>
            <p:nvPr/>
          </p:nvCxnSpPr>
          <p:spPr>
            <a:xfrm rot="16200000" flipH="1">
              <a:off x="6063378" y="4393980"/>
              <a:ext cx="429383" cy="17363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stCxn id="32" idx="1"/>
            </p:cNvCxnSpPr>
            <p:nvPr/>
          </p:nvCxnSpPr>
          <p:spPr>
            <a:xfrm rot="10800000" flipV="1">
              <a:off x="7772401" y="1187617"/>
              <a:ext cx="257947" cy="2899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endCxn id="28" idx="3"/>
            </p:cNvCxnSpPr>
            <p:nvPr/>
          </p:nvCxnSpPr>
          <p:spPr>
            <a:xfrm rot="10800000" flipV="1">
              <a:off x="2506287" y="4669711"/>
              <a:ext cx="425598" cy="14692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Elbow Connector 60"/>
            <p:cNvCxnSpPr>
              <a:stCxn id="16" idx="3"/>
              <a:endCxn id="26" idx="3"/>
            </p:cNvCxnSpPr>
            <p:nvPr/>
          </p:nvCxnSpPr>
          <p:spPr>
            <a:xfrm rot="10800000">
              <a:off x="4640790" y="6630363"/>
              <a:ext cx="388410" cy="31584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lbow Connector 61"/>
            <p:cNvCxnSpPr>
              <a:stCxn id="22" idx="3"/>
            </p:cNvCxnSpPr>
            <p:nvPr/>
          </p:nvCxnSpPr>
          <p:spPr>
            <a:xfrm>
              <a:off x="4355278" y="1392101"/>
              <a:ext cx="643633" cy="48448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>
              <a:stCxn id="31" idx="1"/>
              <a:endCxn id="10" idx="0"/>
            </p:cNvCxnSpPr>
            <p:nvPr/>
          </p:nvCxnSpPr>
          <p:spPr>
            <a:xfrm rot="10800000" flipV="1">
              <a:off x="4998911" y="1149253"/>
              <a:ext cx="526344" cy="72732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lowchart: Connector 62"/>
            <p:cNvSpPr/>
            <p:nvPr/>
          </p:nvSpPr>
          <p:spPr>
            <a:xfrm>
              <a:off x="7112938" y="4088847"/>
              <a:ext cx="811862" cy="483153"/>
            </a:xfrm>
            <a:prstGeom prst="flowChartConnector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HP</a:t>
              </a:r>
              <a:endParaRPr 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Elbow Connector 64"/>
            <p:cNvCxnSpPr>
              <a:endCxn id="69" idx="4"/>
            </p:cNvCxnSpPr>
            <p:nvPr/>
          </p:nvCxnSpPr>
          <p:spPr>
            <a:xfrm rot="5400000" flipH="1" flipV="1">
              <a:off x="7155481" y="4894413"/>
              <a:ext cx="685800" cy="4097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Elbow Connector 65"/>
            <p:cNvCxnSpPr>
              <a:stCxn id="69" idx="0"/>
            </p:cNvCxnSpPr>
            <p:nvPr/>
          </p:nvCxnSpPr>
          <p:spPr>
            <a:xfrm rot="16200000" flipV="1">
              <a:off x="5152758" y="1722735"/>
              <a:ext cx="2212265" cy="2519959"/>
            </a:xfrm>
            <a:prstGeom prst="bentConnector3">
              <a:avLst>
                <a:gd name="adj1" fmla="val 110333"/>
              </a:avLst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Hexagon 66"/>
            <p:cNvSpPr/>
            <p:nvPr/>
          </p:nvSpPr>
          <p:spPr>
            <a:xfrm>
              <a:off x="2286000" y="228600"/>
              <a:ext cx="1219200" cy="533400"/>
            </a:xfrm>
            <a:prstGeom prst="hexagon">
              <a:avLst/>
            </a:prstGeom>
            <a:ln w="571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Desalination</a:t>
              </a:r>
              <a:endParaRPr 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8" name="Elbow Connector 67"/>
            <p:cNvCxnSpPr/>
            <p:nvPr/>
          </p:nvCxnSpPr>
          <p:spPr>
            <a:xfrm>
              <a:off x="3505200" y="495300"/>
              <a:ext cx="1493710" cy="1381282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lowchart: Connector 77"/>
            <p:cNvSpPr/>
            <p:nvPr/>
          </p:nvSpPr>
          <p:spPr>
            <a:xfrm>
              <a:off x="3455338" y="2488647"/>
              <a:ext cx="811862" cy="483153"/>
            </a:xfrm>
            <a:prstGeom prst="flowChartConnector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HXI</a:t>
              </a:r>
              <a:endParaRPr lang="en-US" sz="1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0" name="Elbow Connector 69"/>
            <p:cNvCxnSpPr/>
            <p:nvPr/>
          </p:nvCxnSpPr>
          <p:spPr>
            <a:xfrm rot="5400000">
              <a:off x="4563343" y="2294657"/>
              <a:ext cx="139424" cy="73171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Content Placeholder 2"/>
          <p:cNvSpPr txBox="1">
            <a:spLocks/>
          </p:cNvSpPr>
          <p:nvPr/>
        </p:nvSpPr>
        <p:spPr>
          <a:xfrm>
            <a:off x="-1" y="1764580"/>
            <a:ext cx="2880337" cy="4562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Supply sources:</a:t>
            </a:r>
          </a:p>
          <a:p>
            <a:pPr lvl="1"/>
            <a:r>
              <a:rPr lang="en-US" dirty="0" smtClean="0"/>
              <a:t>Groundwater</a:t>
            </a:r>
          </a:p>
          <a:p>
            <a:pPr lvl="1"/>
            <a:r>
              <a:rPr lang="en-US" dirty="0" smtClean="0"/>
              <a:t>Surface water</a:t>
            </a:r>
          </a:p>
          <a:p>
            <a:r>
              <a:rPr lang="en-US" dirty="0" smtClean="0"/>
              <a:t>Split into three parts</a:t>
            </a:r>
          </a:p>
          <a:p>
            <a:pPr lvl="1"/>
            <a:r>
              <a:rPr lang="en-US" dirty="0" smtClean="0"/>
              <a:t>Exterior</a:t>
            </a:r>
          </a:p>
          <a:p>
            <a:pPr lvl="1"/>
            <a:r>
              <a:rPr lang="en-US" dirty="0" smtClean="0"/>
              <a:t>Interior</a:t>
            </a:r>
          </a:p>
          <a:p>
            <a:pPr lvl="1"/>
            <a:r>
              <a:rPr lang="en-US" dirty="0" smtClean="0"/>
              <a:t>Industrial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53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Wildlife Refuge Demand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928395" y="1325563"/>
            <a:ext cx="9073704" cy="4871695"/>
            <a:chOff x="498766" y="563825"/>
            <a:chExt cx="11503333" cy="5633433"/>
          </a:xfrm>
        </p:grpSpPr>
        <p:sp>
          <p:nvSpPr>
            <p:cNvPr id="8" name="Oval 7"/>
            <p:cNvSpPr/>
            <p:nvPr/>
          </p:nvSpPr>
          <p:spPr>
            <a:xfrm>
              <a:off x="4446069" y="5484739"/>
              <a:ext cx="1515126" cy="712519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Wildlife Refuge</a:t>
              </a:r>
              <a:endPara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734292" y="1273625"/>
              <a:ext cx="1043549" cy="712519"/>
            </a:xfrm>
            <a:prstGeom prst="ellipse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R###</a:t>
              </a:r>
              <a:endPara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983919" y="3401769"/>
              <a:ext cx="1652605" cy="712519"/>
            </a:xfrm>
            <a:prstGeom prst="ellipse">
              <a:avLst/>
            </a:prstGeom>
            <a:noFill/>
            <a:ln w="28575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HSUR###</a:t>
              </a:r>
              <a:endPara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275335" y="664140"/>
              <a:ext cx="1381231" cy="712519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HSR###</a:t>
              </a:r>
              <a:endPara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243331" y="2424924"/>
              <a:ext cx="1470162" cy="712519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HSD###</a:t>
              </a:r>
              <a:endPara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Isosceles Triangle 8"/>
            <p:cNvSpPr/>
            <p:nvPr/>
          </p:nvSpPr>
          <p:spPr>
            <a:xfrm>
              <a:off x="498766" y="2931225"/>
              <a:ext cx="1223158" cy="997528"/>
            </a:xfrm>
            <a:prstGeom prst="triangle">
              <a:avLst/>
            </a:prstGeom>
            <a:noFill/>
            <a:ln w="57150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GW ##</a:t>
              </a:r>
              <a:endPara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368625" y="1273626"/>
              <a:ext cx="1341911" cy="712519"/>
            </a:xfrm>
            <a:prstGeom prst="ellipse">
              <a:avLst/>
            </a:prstGeom>
            <a:noFill/>
            <a:ln w="28575"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HGP##</a:t>
              </a:r>
              <a:endPara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9247286" y="5280880"/>
              <a:ext cx="1337956" cy="712519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d/s</a:t>
              </a:r>
              <a:endPara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813179" y="563825"/>
              <a:ext cx="1003258" cy="665267"/>
            </a:xfrm>
            <a:prstGeom prst="roundRect">
              <a:avLst>
                <a:gd name="adj" fmla="val 1242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en-US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Diversion Capacity</a:t>
              </a:r>
              <a:endParaRPr lang="en-US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131123" y="1275608"/>
              <a:ext cx="1156858" cy="594135"/>
            </a:xfrm>
            <a:prstGeom prst="roundRect">
              <a:avLst>
                <a:gd name="adj" fmla="val 1242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α, $</a:t>
              </a:r>
            </a:p>
            <a:p>
              <a:pPr algn="ctr"/>
              <a:r>
                <a:rPr lang="en-US" sz="10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Pumping Capacity &amp; Cost</a:t>
              </a:r>
              <a:endParaRPr lang="en-US" sz="10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018384" y="2166667"/>
              <a:ext cx="1307150" cy="736269"/>
            </a:xfrm>
            <a:prstGeom prst="roundRect">
              <a:avLst>
                <a:gd name="adj" fmla="val 1242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</a:p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 Return Flow Diversion </a:t>
              </a:r>
              <a:r>
                <a:rPr lang="en-US" sz="110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Capacity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320980" y="2377933"/>
              <a:ext cx="1021278" cy="560119"/>
            </a:xfrm>
            <a:prstGeom prst="roundRect">
              <a:avLst>
                <a:gd name="adj" fmla="val 1242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A&gt;1</a:t>
              </a:r>
            </a:p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Reuse Capability</a:t>
              </a:r>
              <a:endParaRPr lang="en-US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7087026" y="5357079"/>
              <a:ext cx="1021278" cy="560119"/>
            </a:xfrm>
            <a:prstGeom prst="roundRect">
              <a:avLst>
                <a:gd name="adj" fmla="val 1242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A&lt;1</a:t>
              </a:r>
              <a:endParaRPr lang="en-US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Return Flow</a:t>
              </a:r>
              <a:endParaRPr lang="en-US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Elbow Connector 20"/>
            <p:cNvCxnSpPr>
              <a:stCxn id="15" idx="0"/>
              <a:endCxn id="16" idx="2"/>
            </p:cNvCxnSpPr>
            <p:nvPr/>
          </p:nvCxnSpPr>
          <p:spPr>
            <a:xfrm rot="5400000" flipH="1" flipV="1">
              <a:off x="588816" y="2151416"/>
              <a:ext cx="1301339" cy="258280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stCxn id="19" idx="3"/>
              <a:endCxn id="11" idx="2"/>
            </p:cNvCxnSpPr>
            <p:nvPr/>
          </p:nvCxnSpPr>
          <p:spPr>
            <a:xfrm>
              <a:off x="4287981" y="1572676"/>
              <a:ext cx="446311" cy="5720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/>
            <p:cNvCxnSpPr>
              <a:stCxn id="21" idx="2"/>
              <a:endCxn id="12" idx="0"/>
            </p:cNvCxnSpPr>
            <p:nvPr/>
          </p:nvCxnSpPr>
          <p:spPr>
            <a:xfrm rot="5400000">
              <a:off x="4589063" y="3159212"/>
              <a:ext cx="463717" cy="2139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endCxn id="10" idx="0"/>
            </p:cNvCxnSpPr>
            <p:nvPr/>
          </p:nvCxnSpPr>
          <p:spPr>
            <a:xfrm rot="16200000" flipH="1">
              <a:off x="4819247" y="5013746"/>
              <a:ext cx="524662" cy="41732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22" idx="3"/>
              <a:endCxn id="17" idx="2"/>
            </p:cNvCxnSpPr>
            <p:nvPr/>
          </p:nvCxnSpPr>
          <p:spPr>
            <a:xfrm>
              <a:off x="8108304" y="5637139"/>
              <a:ext cx="1138982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0" idx="1"/>
              <a:endCxn id="11" idx="6"/>
            </p:cNvCxnSpPr>
            <p:nvPr/>
          </p:nvCxnSpPr>
          <p:spPr>
            <a:xfrm rot="10800000">
              <a:off x="5777841" y="1629886"/>
              <a:ext cx="1240544" cy="904917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8" idx="1"/>
              <a:endCxn id="11" idx="0"/>
            </p:cNvCxnSpPr>
            <p:nvPr/>
          </p:nvCxnSpPr>
          <p:spPr>
            <a:xfrm rot="10800000" flipV="1">
              <a:off x="5256067" y="896459"/>
              <a:ext cx="557112" cy="377166"/>
            </a:xfrm>
            <a:prstGeom prst="bentConnector2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16" idx="6"/>
              <a:endCxn id="19" idx="1"/>
            </p:cNvCxnSpPr>
            <p:nvPr/>
          </p:nvCxnSpPr>
          <p:spPr>
            <a:xfrm flipV="1">
              <a:off x="2710536" y="1572676"/>
              <a:ext cx="420587" cy="57210"/>
            </a:xfrm>
            <a:prstGeom prst="bentConnector3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/>
            <p:cNvCxnSpPr>
              <a:stCxn id="13" idx="2"/>
              <a:endCxn id="18" idx="3"/>
            </p:cNvCxnSpPr>
            <p:nvPr/>
          </p:nvCxnSpPr>
          <p:spPr>
            <a:xfrm rot="10800000">
              <a:off x="6816437" y="896460"/>
              <a:ext cx="458898" cy="12394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14" idx="2"/>
              <a:endCxn id="20" idx="3"/>
            </p:cNvCxnSpPr>
            <p:nvPr/>
          </p:nvCxnSpPr>
          <p:spPr>
            <a:xfrm rot="10800000">
              <a:off x="8325535" y="2534802"/>
              <a:ext cx="917796" cy="24638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30"/>
            <p:cNvCxnSpPr>
              <a:endCxn id="12" idx="4"/>
            </p:cNvCxnSpPr>
            <p:nvPr/>
          </p:nvCxnSpPr>
          <p:spPr>
            <a:xfrm rot="16200000" flipV="1">
              <a:off x="4751308" y="4173202"/>
              <a:ext cx="180522" cy="62694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stCxn id="22" idx="1"/>
              <a:endCxn id="10" idx="6"/>
            </p:cNvCxnSpPr>
            <p:nvPr/>
          </p:nvCxnSpPr>
          <p:spPr>
            <a:xfrm rot="10800000" flipV="1">
              <a:off x="5961196" y="5637139"/>
              <a:ext cx="1125831" cy="203860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4287981" y="4294810"/>
              <a:ext cx="1169869" cy="665267"/>
            </a:xfrm>
            <a:prstGeom prst="roundRect">
              <a:avLst>
                <a:gd name="adj" fmla="val 1242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α=EQC</a:t>
              </a:r>
              <a:endParaRPr lang="en-US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Refuge Target Demand</a:t>
              </a:r>
              <a:endParaRPr lang="en-US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4" name="Elbow Connector 33"/>
            <p:cNvCxnSpPr>
              <a:stCxn id="21" idx="0"/>
              <a:endCxn id="11" idx="4"/>
            </p:cNvCxnSpPr>
            <p:nvPr/>
          </p:nvCxnSpPr>
          <p:spPr>
            <a:xfrm rot="5400000" flipH="1" flipV="1">
              <a:off x="4847949" y="1969815"/>
              <a:ext cx="391789" cy="42444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0350441" y="750564"/>
              <a:ext cx="1651658" cy="712519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HSU###</a:t>
              </a:r>
              <a:endParaRPr lang="en-US" sz="14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9115464" y="774191"/>
              <a:ext cx="1003258" cy="665267"/>
            </a:xfrm>
            <a:prstGeom prst="roundRect">
              <a:avLst>
                <a:gd name="adj" fmla="val 1242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en-US" sz="11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A&lt;1</a:t>
              </a:r>
              <a:endParaRPr lang="en-US" sz="11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en-US" sz="900" dirty="0" smtClean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Conveyance Losses</a:t>
              </a:r>
              <a:endParaRPr lang="en-US" sz="9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Elbow Connector 37"/>
            <p:cNvCxnSpPr>
              <a:endCxn id="13" idx="6"/>
            </p:cNvCxnSpPr>
            <p:nvPr/>
          </p:nvCxnSpPr>
          <p:spPr>
            <a:xfrm rot="10800000">
              <a:off x="8656566" y="1020401"/>
              <a:ext cx="458898" cy="864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rot="10800000" flipV="1">
              <a:off x="10118723" y="1106823"/>
              <a:ext cx="231719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Pentagon 45"/>
          <p:cNvSpPr/>
          <p:nvPr/>
        </p:nvSpPr>
        <p:spPr>
          <a:xfrm>
            <a:off x="4011310" y="1290048"/>
            <a:ext cx="1632031" cy="567159"/>
          </a:xfrm>
          <a:prstGeom prst="homePlat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groundwater</a:t>
            </a:r>
            <a:endParaRPr lang="en-US"/>
          </a:p>
        </p:txBody>
      </p:sp>
      <p:sp>
        <p:nvSpPr>
          <p:cNvPr id="47" name="Pentagon 46"/>
          <p:cNvSpPr/>
          <p:nvPr/>
        </p:nvSpPr>
        <p:spPr>
          <a:xfrm flipH="1">
            <a:off x="9625260" y="839148"/>
            <a:ext cx="1782504" cy="567159"/>
          </a:xfrm>
          <a:prstGeom prst="homePlat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urface water</a:t>
            </a:r>
            <a:endParaRPr lang="en-US" dirty="0"/>
          </a:p>
        </p:txBody>
      </p:sp>
      <p:sp>
        <p:nvSpPr>
          <p:cNvPr id="48" name="Pentagon 47"/>
          <p:cNvSpPr/>
          <p:nvPr/>
        </p:nvSpPr>
        <p:spPr>
          <a:xfrm flipH="1">
            <a:off x="7911705" y="3580115"/>
            <a:ext cx="1782504" cy="567159"/>
          </a:xfrm>
          <a:prstGeom prst="homePlat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smtClean="0"/>
              <a:t>g return flow</a:t>
            </a:r>
            <a:endParaRPr lang="en-US" dirty="0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-1" y="1764580"/>
            <a:ext cx="2880337" cy="4562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Supply sources:</a:t>
            </a:r>
          </a:p>
          <a:p>
            <a:pPr lvl="1"/>
            <a:r>
              <a:rPr lang="en-US" dirty="0" smtClean="0"/>
              <a:t>Groundwater</a:t>
            </a:r>
          </a:p>
          <a:p>
            <a:pPr lvl="1"/>
            <a:r>
              <a:rPr lang="en-US" dirty="0" smtClean="0"/>
              <a:t>Surface water</a:t>
            </a:r>
          </a:p>
          <a:p>
            <a:pPr lvl="1"/>
            <a:r>
              <a:rPr lang="en-US" dirty="0" smtClean="0"/>
              <a:t>Ag return flow</a:t>
            </a:r>
          </a:p>
          <a:p>
            <a:r>
              <a:rPr lang="en-US" dirty="0" smtClean="0"/>
              <a:t>Constrained (fixed) flow deliveries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14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9788" y="928807"/>
            <a:ext cx="5157787" cy="82391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/>
                </a:solidFill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1752719"/>
            <a:ext cx="5157787" cy="3684588"/>
          </a:xfrm>
        </p:spPr>
        <p:txBody>
          <a:bodyPr>
            <a:normAutofit/>
          </a:bodyPr>
          <a:lstStyle/>
          <a:p>
            <a:r>
              <a:rPr lang="en-US" dirty="0" smtClean="0"/>
              <a:t>Integrated model (surface and groundwater)</a:t>
            </a:r>
          </a:p>
          <a:p>
            <a:r>
              <a:rPr lang="en-US" dirty="0" smtClean="0"/>
              <a:t>Unique combination of economics and engineering principles</a:t>
            </a:r>
          </a:p>
          <a:p>
            <a:r>
              <a:rPr lang="en-US" dirty="0" smtClean="0"/>
              <a:t>Well-documented model (reports, articles, website and theses)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172200" y="928807"/>
            <a:ext cx="5183188" cy="823912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3"/>
                </a:solidFill>
              </a:rPr>
              <a:t>Limitations</a:t>
            </a:r>
            <a:endParaRPr lang="en-US" sz="4800" dirty="0">
              <a:solidFill>
                <a:schemeClr val="accent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6172200" y="1752718"/>
            <a:ext cx="5183188" cy="39651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Perfect hydrologic foresight</a:t>
            </a:r>
          </a:p>
          <a:p>
            <a:pPr lvl="1"/>
            <a:r>
              <a:rPr lang="en-US" dirty="0"/>
              <a:t>The model knows all hydrologic events in its operating period</a:t>
            </a:r>
          </a:p>
          <a:p>
            <a:pPr lvl="1"/>
            <a:r>
              <a:rPr lang="en-US" dirty="0"/>
              <a:t>Scarcity costs are less than actual</a:t>
            </a:r>
          </a:p>
          <a:p>
            <a:r>
              <a:rPr lang="en-US" dirty="0"/>
              <a:t>Simplified reservoir and Delta operations</a:t>
            </a:r>
          </a:p>
          <a:p>
            <a:r>
              <a:rPr lang="en-US" dirty="0"/>
              <a:t>Piecewise linearization</a:t>
            </a:r>
          </a:p>
          <a:p>
            <a:r>
              <a:rPr lang="en-US" dirty="0"/>
              <a:t>Simplified hydropower representation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8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7306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600" b="1" dirty="0" smtClean="0">
                <a:solidFill>
                  <a:schemeClr val="accent3"/>
                </a:solidFill>
              </a:rPr>
              <a:t>HOBBES Database</a:t>
            </a:r>
            <a:endParaRPr lang="en-US" sz="6600" b="1" dirty="0">
              <a:solidFill>
                <a:schemeClr val="accent3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431" y="1681290"/>
            <a:ext cx="7365870" cy="36019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100" y="1325563"/>
            <a:ext cx="4938871" cy="4851400"/>
          </a:xfrm>
        </p:spPr>
        <p:txBody>
          <a:bodyPr/>
          <a:lstStyle/>
          <a:p>
            <a:r>
              <a:rPr lang="en-US" dirty="0" smtClean="0"/>
              <a:t>A bottom up approach to improve and organize data</a:t>
            </a:r>
          </a:p>
          <a:p>
            <a:r>
              <a:rPr lang="en-US" dirty="0" smtClean="0"/>
              <a:t>Venue for modelers to create an open, organized and documented water representation</a:t>
            </a:r>
          </a:p>
          <a:p>
            <a:r>
              <a:rPr lang="en-US" dirty="0" smtClean="0"/>
              <a:t>Geocoded elements can be converted to networks and solved by multiple modeling platforms (PyVIN)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HOBBES</a:t>
            </a:r>
            <a:endParaRPr lang="en-US" sz="4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Agenda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hlinkClick r:id="rId2" action="ppaction://hlinksldjump"/>
              </a:rPr>
              <a:t>CALVIN theory &amp; model introduction</a:t>
            </a:r>
            <a:endParaRPr lang="en-US" dirty="0" smtClean="0"/>
          </a:p>
          <a:p>
            <a:pPr lvl="1" algn="ctr"/>
            <a:r>
              <a:rPr lang="en-US" b="1" dirty="0" smtClean="0"/>
              <a:t>break</a:t>
            </a:r>
            <a:endParaRPr lang="en-US" b="1" dirty="0" smtClean="0"/>
          </a:p>
          <a:p>
            <a:pPr algn="ctr"/>
            <a:r>
              <a:rPr lang="en-US" dirty="0" smtClean="0">
                <a:hlinkClick r:id="rId3" action="ppaction://hlinksldjump"/>
              </a:rPr>
              <a:t>HOBBES database</a:t>
            </a:r>
            <a:endParaRPr lang="en-US" dirty="0" smtClean="0"/>
          </a:p>
          <a:p>
            <a:pPr algn="ctr"/>
            <a:r>
              <a:rPr lang="en-US" dirty="0" smtClean="0">
                <a:hlinkClick r:id="rId4" action="ppaction://hlinksldjump"/>
              </a:rPr>
              <a:t>Data flow overview</a:t>
            </a:r>
            <a:endParaRPr lang="en-US" dirty="0" smtClean="0"/>
          </a:p>
          <a:p>
            <a:pPr lvl="1" algn="ctr"/>
            <a:r>
              <a:rPr lang="en-US" b="1" dirty="0" smtClean="0"/>
              <a:t>Break (lunch)</a:t>
            </a:r>
            <a:endParaRPr lang="en-US" b="1" dirty="0" smtClean="0"/>
          </a:p>
          <a:p>
            <a:pPr algn="ctr"/>
            <a:r>
              <a:rPr lang="en-US" dirty="0" smtClean="0">
                <a:hlinkClick r:id="rId5" action="ppaction://hlinksldjump"/>
              </a:rPr>
              <a:t>PyVIN updates &amp; model architecture</a:t>
            </a:r>
            <a:endParaRPr lang="en-US" dirty="0" smtClean="0"/>
          </a:p>
          <a:p>
            <a:pPr lvl="1" algn="ctr"/>
            <a:r>
              <a:rPr lang="en-US" b="1" dirty="0" smtClean="0"/>
              <a:t>break</a:t>
            </a:r>
          </a:p>
          <a:p>
            <a:pPr algn="ctr"/>
            <a:r>
              <a:rPr lang="en-US" dirty="0" smtClean="0">
                <a:hlinkClick r:id="rId6" action="ppaction://hlinksldjump"/>
              </a:rPr>
              <a:t>First PyVIN run</a:t>
            </a:r>
            <a:endParaRPr lang="en-US" dirty="0" smtClean="0"/>
          </a:p>
          <a:p>
            <a:pPr algn="ctr"/>
            <a:r>
              <a:rPr lang="en-US" dirty="0" smtClean="0">
                <a:hlinkClick r:id="rId7" action="ppaction://hlinksldjump"/>
              </a:rPr>
              <a:t>Postprocessing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89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9220387"/>
              </p:ext>
            </p:extLst>
          </p:nvPr>
        </p:nvGraphicFramePr>
        <p:xfrm>
          <a:off x="1156304" y="2127718"/>
          <a:ext cx="9879391" cy="3742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ular Callout 7"/>
          <p:cNvSpPr/>
          <p:nvPr/>
        </p:nvSpPr>
        <p:spPr>
          <a:xfrm>
            <a:off x="261458" y="1201653"/>
            <a:ext cx="3159889" cy="1941744"/>
          </a:xfrm>
          <a:prstGeom prst="wedgeRectCallout">
            <a:avLst>
              <a:gd name="adj1" fmla="val 97057"/>
              <a:gd name="adj2" fmla="val 4048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Online Database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Version Control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Data Visualization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Documentation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Collaboration</a:t>
            </a:r>
            <a:endParaRPr lang="en-US" sz="24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>
                <a:solidFill>
                  <a:schemeClr val="accent3"/>
                </a:solidFill>
              </a:rPr>
              <a:t>Modeling with HOBBES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61752" y="4292600"/>
            <a:ext cx="1024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model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5160" y="4292599"/>
            <a:ext cx="1024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model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03904" y="3165381"/>
            <a:ext cx="78418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accent2"/>
                </a:solidFill>
              </a:rPr>
              <a:t>data</a:t>
            </a:r>
            <a:endParaRPr lang="en-US" sz="2400">
              <a:solidFill>
                <a:schemeClr val="accent2"/>
              </a:solidFill>
            </a:endParaRPr>
          </a:p>
        </p:txBody>
      </p:sp>
      <p:cxnSp>
        <p:nvCxnSpPr>
          <p:cNvPr id="10" name="Straight Arrow Connector 9"/>
          <p:cNvCxnSpPr>
            <a:stCxn id="14" idx="2"/>
            <a:endCxn id="13" idx="3"/>
          </p:cNvCxnSpPr>
          <p:nvPr/>
        </p:nvCxnSpPr>
        <p:spPr>
          <a:xfrm flipH="1">
            <a:off x="2209799" y="3627046"/>
            <a:ext cx="3886200" cy="896386"/>
          </a:xfrm>
          <a:prstGeom prst="straightConnector1">
            <a:avLst/>
          </a:prstGeom>
          <a:ln w="381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4" idx="2"/>
            <a:endCxn id="12" idx="0"/>
          </p:cNvCxnSpPr>
          <p:nvPr/>
        </p:nvCxnSpPr>
        <p:spPr>
          <a:xfrm flipH="1">
            <a:off x="5174072" y="3627046"/>
            <a:ext cx="921927" cy="665554"/>
          </a:xfrm>
          <a:prstGeom prst="straightConnector1">
            <a:avLst/>
          </a:prstGeom>
          <a:ln w="381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176392" y="4292599"/>
            <a:ext cx="102463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bg1">
                    <a:lumMod val="50000"/>
                  </a:schemeClr>
                </a:solidFill>
              </a:rPr>
              <a:t>model</a:t>
            </a:r>
            <a:endParaRPr lang="en-US" sz="2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9" name="Straight Arrow Connector 38"/>
          <p:cNvCxnSpPr>
            <a:stCxn id="14" idx="2"/>
            <a:endCxn id="38" idx="1"/>
          </p:cNvCxnSpPr>
          <p:nvPr/>
        </p:nvCxnSpPr>
        <p:spPr>
          <a:xfrm>
            <a:off x="6095999" y="3627046"/>
            <a:ext cx="2080393" cy="896386"/>
          </a:xfrm>
          <a:prstGeom prst="straightConnector1">
            <a:avLst/>
          </a:prstGeom>
          <a:ln w="38100">
            <a:tailEnd type="triangle"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370743" y="3138220"/>
            <a:ext cx="264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smtClean="0"/>
              <a:t>1</a:t>
            </a:r>
            <a:endParaRPr lang="en-US" sz="2400" i="1"/>
          </a:p>
        </p:txBody>
      </p:sp>
      <p:grpSp>
        <p:nvGrpSpPr>
          <p:cNvPr id="50" name="Group 49"/>
          <p:cNvGrpSpPr/>
          <p:nvPr/>
        </p:nvGrpSpPr>
        <p:grpSpPr>
          <a:xfrm>
            <a:off x="9505151" y="1101580"/>
            <a:ext cx="2439639" cy="2437893"/>
            <a:chOff x="9505151" y="1101580"/>
            <a:chExt cx="2439639" cy="2437893"/>
          </a:xfrm>
        </p:grpSpPr>
        <p:grpSp>
          <p:nvGrpSpPr>
            <p:cNvPr id="36" name="Group 35"/>
            <p:cNvGrpSpPr/>
            <p:nvPr/>
          </p:nvGrpSpPr>
          <p:grpSpPr>
            <a:xfrm>
              <a:off x="9557190" y="1101580"/>
              <a:ext cx="2387600" cy="2437893"/>
              <a:chOff x="9557190" y="1101580"/>
              <a:chExt cx="2387600" cy="2437893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9557190" y="1489926"/>
                <a:ext cx="2387600" cy="2049547"/>
                <a:chOff x="9664700" y="1201653"/>
                <a:chExt cx="2387600" cy="2049547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9664700" y="1201653"/>
                  <a:ext cx="2387600" cy="2049547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10329161" y="1377780"/>
                  <a:ext cx="1024639" cy="461665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model</a:t>
                  </a:r>
                  <a:endParaRPr lang="en-US" sz="240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9937066" y="2646276"/>
                  <a:ext cx="784189" cy="461665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accent2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smtClean="0">
                      <a:solidFill>
                        <a:schemeClr val="accent2"/>
                      </a:solidFill>
                    </a:rPr>
                    <a:t>data</a:t>
                  </a:r>
                  <a:endParaRPr lang="en-US" sz="240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5" name="Straight Arrow Connector 24"/>
                <p:cNvCxnSpPr>
                  <a:stCxn id="23" idx="2"/>
                  <a:endCxn id="24" idx="0"/>
                </p:cNvCxnSpPr>
                <p:nvPr/>
              </p:nvCxnSpPr>
              <p:spPr>
                <a:xfrm flipH="1">
                  <a:off x="10329161" y="1839445"/>
                  <a:ext cx="512320" cy="806831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/>
                <p:cNvSpPr txBox="1"/>
                <p:nvPr/>
              </p:nvSpPr>
              <p:spPr>
                <a:xfrm>
                  <a:off x="11155920" y="2646277"/>
                  <a:ext cx="784189" cy="461665"/>
                </a:xfrm>
                <a:prstGeom prst="rect">
                  <a:avLst/>
                </a:prstGeom>
                <a:solidFill>
                  <a:schemeClr val="bg1">
                    <a:alpha val="60000"/>
                  </a:schemeClr>
                </a:solidFill>
                <a:ln>
                  <a:solidFill>
                    <a:schemeClr val="accent2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smtClean="0">
                      <a:solidFill>
                        <a:schemeClr val="accent2"/>
                      </a:solidFill>
                    </a:rPr>
                    <a:t>data</a:t>
                  </a:r>
                  <a:endParaRPr lang="en-US" sz="2400">
                    <a:solidFill>
                      <a:schemeClr val="accent2"/>
                    </a:solidFill>
                  </a:endParaRPr>
                </a:p>
              </p:txBody>
            </p:sp>
            <p:cxnSp>
              <p:nvCxnSpPr>
                <p:cNvPr id="29" name="Straight Arrow Connector 28"/>
                <p:cNvCxnSpPr>
                  <a:stCxn id="23" idx="2"/>
                  <a:endCxn id="28" idx="0"/>
                </p:cNvCxnSpPr>
                <p:nvPr/>
              </p:nvCxnSpPr>
              <p:spPr>
                <a:xfrm>
                  <a:off x="10841481" y="1839445"/>
                  <a:ext cx="706534" cy="806832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3">
                  <a:schemeClr val="accent3"/>
                </a:lnRef>
                <a:fillRef idx="0">
                  <a:schemeClr val="accent3"/>
                </a:fillRef>
                <a:effectRef idx="2">
                  <a:schemeClr val="accent3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TextBox 33"/>
              <p:cNvSpPr txBox="1"/>
              <p:nvPr/>
            </p:nvSpPr>
            <p:spPr>
              <a:xfrm>
                <a:off x="9566851" y="1101580"/>
                <a:ext cx="23682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Classical Approach</a:t>
                </a:r>
                <a:endParaRPr lang="en-US" sz="2000" dirty="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9895290" y="1691583"/>
              <a:ext cx="26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smtClean="0"/>
                <a:t>1</a:t>
              </a:r>
              <a:endParaRPr lang="en-US" sz="2400" i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9505151" y="2945487"/>
              <a:ext cx="26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smtClean="0"/>
                <a:t>2</a:t>
              </a:r>
              <a:endParaRPr lang="en-US" sz="2400" i="1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0735436" y="2934548"/>
              <a:ext cx="2642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smtClean="0"/>
                <a:t>2</a:t>
              </a:r>
              <a:endParaRPr lang="en-US" sz="2400" i="1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40204" y="4292599"/>
            <a:ext cx="264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2</a:t>
            </a:r>
            <a:endParaRPr lang="en-US" sz="2400" i="1" dirty="0"/>
          </a:p>
        </p:txBody>
      </p:sp>
      <p:sp>
        <p:nvSpPr>
          <p:cNvPr id="55" name="TextBox 54"/>
          <p:cNvSpPr txBox="1"/>
          <p:nvPr/>
        </p:nvSpPr>
        <p:spPr>
          <a:xfrm>
            <a:off x="4345652" y="4292598"/>
            <a:ext cx="264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490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38" grpId="0" animBg="1"/>
      <p:bldP spid="51" grpId="0"/>
      <p:bldP spid="54" grpId="0"/>
      <p:bldP spid="5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HOBBES Website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pic>
        <p:nvPicPr>
          <p:cNvPr id="8" name="Screen Shot 2016-12-06 at 10.29.21 PM 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14288" y="1267441"/>
            <a:ext cx="5677712" cy="5081177"/>
          </a:xfrm>
          <a:prstGeom prst="rect">
            <a:avLst/>
          </a:prstGeom>
          <a:ln w="25400">
            <a:solidFill>
              <a:srgbClr val="DDDDDD"/>
            </a:solidFill>
            <a:miter lim="400000"/>
          </a:ln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5676088" cy="4351338"/>
          </a:xfrm>
        </p:spPr>
        <p:txBody>
          <a:bodyPr/>
          <a:lstStyle/>
          <a:p>
            <a:r>
              <a:rPr lang="en-US" dirty="0" smtClean="0"/>
              <a:t>California water network</a:t>
            </a:r>
          </a:p>
          <a:p>
            <a:r>
              <a:rPr lang="en-US" dirty="0" smtClean="0"/>
              <a:t>Geocoded network elements</a:t>
            </a:r>
          </a:p>
          <a:p>
            <a:r>
              <a:rPr lang="en-US" dirty="0" smtClean="0"/>
              <a:t>Layered based on hydrologic regions and </a:t>
            </a:r>
            <a:r>
              <a:rPr lang="en-US" dirty="0" err="1" smtClean="0"/>
              <a:t>subregions</a:t>
            </a:r>
            <a:endParaRPr lang="en-US" dirty="0" smtClean="0"/>
          </a:p>
          <a:p>
            <a:r>
              <a:rPr lang="en-US" dirty="0" smtClean="0"/>
              <a:t>Data visualization</a:t>
            </a:r>
          </a:p>
          <a:p>
            <a:r>
              <a:rPr lang="en-US" dirty="0" smtClean="0"/>
              <a:t>Animation tool</a:t>
            </a:r>
            <a:endParaRPr lang="en-US" dirty="0"/>
          </a:p>
        </p:txBody>
      </p:sp>
      <p:sp>
        <p:nvSpPr>
          <p:cNvPr id="10" name="Shape 326"/>
          <p:cNvSpPr/>
          <p:nvPr/>
        </p:nvSpPr>
        <p:spPr>
          <a:xfrm>
            <a:off x="8197960" y="823239"/>
            <a:ext cx="399404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3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24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/>
              </a:rPr>
              <a:t>https://cwn.casil.ucdavis.edu</a:t>
            </a:r>
          </a:p>
        </p:txBody>
      </p:sp>
    </p:spTree>
    <p:extLst>
      <p:ext uri="{BB962C8B-B14F-4D97-AF65-F5344CB8AC3E}">
        <p14:creationId xmlns:p14="http://schemas.microsoft.com/office/powerpoint/2010/main" val="217404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Data Visualization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21845"/>
            <a:ext cx="5254022" cy="315015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503" y="2107475"/>
            <a:ext cx="6798197" cy="4248874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-924" y="4668283"/>
            <a:ext cx="5254946" cy="1590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sz="2800" dirty="0" smtClean="0"/>
              <a:t>Graph flow and storage results</a:t>
            </a:r>
          </a:p>
          <a:p>
            <a:pPr marL="457200" indent="-457200"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sz="2800" dirty="0" smtClean="0"/>
              <a:t>Select time-period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5433873" y="948183"/>
            <a:ext cx="5919927" cy="1159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sz="2800" dirty="0" smtClean="0"/>
              <a:t>Animation tool</a:t>
            </a:r>
          </a:p>
          <a:p>
            <a:pPr marL="457200" indent="-457200"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sz="2800" dirty="0" smtClean="0"/>
              <a:t>Inflow, flow, storage, evaporation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86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754" y="868101"/>
            <a:ext cx="7620938" cy="533201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Data Flow Overview</a:t>
            </a:r>
            <a:endParaRPr lang="en-US" sz="4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0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Hydrology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19029" y="1010777"/>
            <a:ext cx="9153941" cy="5345573"/>
            <a:chOff x="-1" y="1402377"/>
            <a:chExt cx="9153941" cy="53455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5129" y="1402377"/>
              <a:ext cx="7513986" cy="5311787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4239992" y="2579010"/>
              <a:ext cx="1035127" cy="524666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5214649" y="2267043"/>
              <a:ext cx="1037458" cy="526179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174235" y="5443106"/>
              <a:ext cx="1035127" cy="529522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509870" y="4424526"/>
              <a:ext cx="1035127" cy="526179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3703326" y="3354493"/>
              <a:ext cx="1035127" cy="524666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886811" y="3161250"/>
              <a:ext cx="1035127" cy="524666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318179" y="3255778"/>
              <a:ext cx="1035127" cy="524666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274370" y="1689683"/>
              <a:ext cx="287957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ED7D31">
                      <a:lumMod val="75000"/>
                    </a:srgbClr>
                  </a:solidFill>
                  <a:cs typeface="Times New Roman" panose="02020603050405020304" pitchFamily="18" charset="0"/>
                </a:rPr>
                <a:t>RIM INFLOWS (</a:t>
              </a:r>
              <a:r>
                <a:rPr lang="en-US" sz="1400" dirty="0" err="1" smtClean="0">
                  <a:solidFill>
                    <a:srgbClr val="ED7D31">
                      <a:lumMod val="75000"/>
                    </a:srgbClr>
                  </a:solidFill>
                  <a:cs typeface="Times New Roman" panose="02020603050405020304" pitchFamily="18" charset="0"/>
                </a:rPr>
                <a:t>CalSim</a:t>
              </a:r>
              <a:r>
                <a:rPr lang="en-US" sz="1400" dirty="0" smtClean="0">
                  <a:solidFill>
                    <a:srgbClr val="ED7D31">
                      <a:lumMod val="75000"/>
                    </a:srgbClr>
                  </a:solidFill>
                  <a:cs typeface="Times New Roman" panose="02020603050405020304" pitchFamily="18" charset="0"/>
                </a:rPr>
                <a:t> II)</a:t>
              </a:r>
            </a:p>
            <a:p>
              <a:endParaRPr lang="en-US" sz="1400" dirty="0" smtClean="0">
                <a:solidFill>
                  <a:srgbClr val="ED7D31">
                    <a:lumMod val="75000"/>
                  </a:srgbClr>
                </a:solidFill>
                <a:cs typeface="Times New Roman" panose="02020603050405020304" pitchFamily="18" charset="0"/>
              </a:endParaRPr>
            </a:p>
            <a:p>
              <a:r>
                <a:rPr lang="en-US" sz="1400" dirty="0" smtClean="0">
                  <a:solidFill>
                    <a:srgbClr val="ED7D31">
                      <a:lumMod val="75000"/>
                    </a:srgbClr>
                  </a:solidFill>
                  <a:cs typeface="Times New Roman" panose="02020603050405020304" pitchFamily="18" charset="0"/>
                </a:rPr>
                <a:t>NET RESERVOIR EVAPORATION (</a:t>
              </a:r>
              <a:r>
                <a:rPr lang="en-US" sz="1400" dirty="0" err="1" smtClean="0">
                  <a:solidFill>
                    <a:srgbClr val="ED7D31">
                      <a:lumMod val="75000"/>
                    </a:srgbClr>
                  </a:solidFill>
                  <a:cs typeface="Times New Roman" panose="02020603050405020304" pitchFamily="18" charset="0"/>
                </a:rPr>
                <a:t>CalSim</a:t>
              </a:r>
              <a:r>
                <a:rPr lang="en-US" sz="1400" dirty="0" smtClean="0">
                  <a:solidFill>
                    <a:srgbClr val="ED7D31">
                      <a:lumMod val="75000"/>
                    </a:srgbClr>
                  </a:solidFill>
                  <a:cs typeface="Times New Roman" panose="02020603050405020304" pitchFamily="18" charset="0"/>
                </a:rPr>
                <a:t> II)</a:t>
              </a:r>
              <a:endParaRPr lang="en-US" sz="1400" dirty="0">
                <a:solidFill>
                  <a:srgbClr val="ED7D31">
                    <a:lumMod val="75000"/>
                  </a:srgbClr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18" name="Curved Connector 17"/>
            <p:cNvCxnSpPr>
              <a:stCxn id="16" idx="7"/>
            </p:cNvCxnSpPr>
            <p:nvPr/>
          </p:nvCxnSpPr>
          <p:spPr>
            <a:xfrm rot="5400000" flipH="1" flipV="1">
              <a:off x="6098591" y="2168322"/>
              <a:ext cx="177363" cy="174195"/>
            </a:xfrm>
            <a:prstGeom prst="curvedConnector2">
              <a:avLst/>
            </a:prstGeom>
            <a:ln w="254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818243" y="5293926"/>
              <a:ext cx="2236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00B050"/>
                  </a:solidFill>
                  <a:cs typeface="Times New Roman" panose="02020603050405020304" pitchFamily="18" charset="0"/>
                </a:rPr>
                <a:t>LOCAL ACCRETIONS/ DEPLETIONS (</a:t>
              </a:r>
              <a:r>
                <a:rPr lang="en-US" sz="1400" dirty="0" err="1" smtClean="0">
                  <a:solidFill>
                    <a:srgbClr val="00B050"/>
                  </a:solidFill>
                  <a:cs typeface="Times New Roman" panose="02020603050405020304" pitchFamily="18" charset="0"/>
                </a:rPr>
                <a:t>CalSim</a:t>
              </a:r>
              <a:r>
                <a:rPr lang="en-US" sz="1400" dirty="0" smtClean="0">
                  <a:solidFill>
                    <a:srgbClr val="00B050"/>
                  </a:solidFill>
                  <a:cs typeface="Times New Roman" panose="02020603050405020304" pitchFamily="18" charset="0"/>
                </a:rPr>
                <a:t> II)</a:t>
              </a:r>
              <a:endParaRPr lang="en-US" sz="1400" dirty="0">
                <a:solidFill>
                  <a:srgbClr val="00B050"/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20" name="Curved Connector 19"/>
            <p:cNvCxnSpPr>
              <a:stCxn id="14" idx="6"/>
            </p:cNvCxnSpPr>
            <p:nvPr/>
          </p:nvCxnSpPr>
          <p:spPr>
            <a:xfrm>
              <a:off x="5275119" y="2841343"/>
              <a:ext cx="2661231" cy="2452583"/>
            </a:xfrm>
            <a:prstGeom prst="curvedConnector2">
              <a:avLst/>
            </a:prstGeom>
            <a:ln w="25400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20"/>
            <p:cNvCxnSpPr/>
            <p:nvPr/>
          </p:nvCxnSpPr>
          <p:spPr>
            <a:xfrm rot="16200000" flipH="1">
              <a:off x="6954739" y="4312315"/>
              <a:ext cx="420278" cy="1542944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120006" y="6224730"/>
              <a:ext cx="20988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C000">
                      <a:lumMod val="75000"/>
                    </a:srgbClr>
                  </a:solidFill>
                  <a:cs typeface="Times New Roman" panose="02020603050405020304" pitchFamily="18" charset="0"/>
                </a:rPr>
                <a:t>GW INFLOWS (C2VSim)</a:t>
              </a:r>
              <a:endParaRPr lang="en-US" sz="1400" dirty="0">
                <a:solidFill>
                  <a:srgbClr val="FFC000">
                    <a:lumMod val="75000"/>
                  </a:srgbClr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23" name="Curved Connector 22"/>
            <p:cNvCxnSpPr>
              <a:stCxn id="24" idx="4"/>
            </p:cNvCxnSpPr>
            <p:nvPr/>
          </p:nvCxnSpPr>
          <p:spPr>
            <a:xfrm rot="16200000" flipH="1">
              <a:off x="4649046" y="6015380"/>
              <a:ext cx="513712" cy="428207"/>
            </a:xfrm>
            <a:prstGeom prst="curvedConnector2">
              <a:avLst/>
            </a:prstGeom>
            <a:ln w="25400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-1" y="1577218"/>
              <a:ext cx="29618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4472C4">
                      <a:lumMod val="75000"/>
                    </a:srgbClr>
                  </a:solidFill>
                  <a:cs typeface="Times New Roman" panose="02020603050405020304" pitchFamily="18" charset="0"/>
                </a:rPr>
                <a:t>SEEPAGE/ EVAPORATION LOSSES </a:t>
              </a:r>
            </a:p>
          </p:txBody>
        </p:sp>
        <p:cxnSp>
          <p:nvCxnSpPr>
            <p:cNvPr id="25" name="Curved Connector 24"/>
            <p:cNvCxnSpPr/>
            <p:nvPr/>
          </p:nvCxnSpPr>
          <p:spPr>
            <a:xfrm flipV="1">
              <a:off x="2353306" y="1838828"/>
              <a:ext cx="608554" cy="1679283"/>
            </a:xfrm>
            <a:prstGeom prst="curvedConnector3">
              <a:avLst>
                <a:gd name="adj1" fmla="val 137564"/>
              </a:avLst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/>
            <p:nvPr/>
          </p:nvCxnSpPr>
          <p:spPr>
            <a:xfrm rot="16200000" flipV="1">
              <a:off x="2612139" y="2188550"/>
              <a:ext cx="1592501" cy="893057"/>
            </a:xfrm>
            <a:prstGeom prst="curvedConnector2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/>
            <p:nvPr/>
          </p:nvCxnSpPr>
          <p:spPr>
            <a:xfrm rot="10800000">
              <a:off x="2961861" y="1838829"/>
              <a:ext cx="1924951" cy="1584755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9009843" y="5420385"/>
            <a:ext cx="305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Image: California Water Plan Update 2013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940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59" y="1010777"/>
            <a:ext cx="7513986" cy="531178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Operating Cost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47750" y="1226176"/>
            <a:ext cx="8270071" cy="4936113"/>
            <a:chOff x="514333" y="1618715"/>
            <a:chExt cx="8270071" cy="4936113"/>
          </a:xfrm>
        </p:grpSpPr>
        <p:sp>
          <p:nvSpPr>
            <p:cNvPr id="10" name="Oval 9"/>
            <p:cNvSpPr/>
            <p:nvPr/>
          </p:nvSpPr>
          <p:spPr>
            <a:xfrm>
              <a:off x="5711184" y="2720737"/>
              <a:ext cx="1037458" cy="526179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941337" y="5535572"/>
              <a:ext cx="1035127" cy="529522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276973" y="4239593"/>
              <a:ext cx="1035127" cy="526179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507539" y="3470379"/>
              <a:ext cx="1037458" cy="526179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7322344" y="4197887"/>
              <a:ext cx="1035127" cy="630632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350641" y="4258431"/>
              <a:ext cx="1035127" cy="526179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5238535" y="2225709"/>
              <a:ext cx="1035127" cy="524666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50869" y="2207322"/>
              <a:ext cx="153353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ED7D31">
                      <a:lumMod val="75000"/>
                    </a:srgbClr>
                  </a:solidFill>
                  <a:cs typeface="Times New Roman" panose="02020603050405020304" pitchFamily="18" charset="0"/>
                </a:rPr>
                <a:t>WATER TREATMENT COST</a:t>
              </a:r>
              <a:endParaRPr lang="en-US" sz="1400" dirty="0">
                <a:solidFill>
                  <a:srgbClr val="ED7D31">
                    <a:lumMod val="75000"/>
                  </a:srgb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26268" y="1618715"/>
              <a:ext cx="15335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B050"/>
                  </a:solidFill>
                  <a:cs typeface="Times New Roman" panose="02020603050405020304" pitchFamily="18" charset="0"/>
                </a:rPr>
                <a:t>HYDROPOWER BENEFITS</a:t>
              </a:r>
              <a:endParaRPr lang="en-US" sz="1400" dirty="0">
                <a:solidFill>
                  <a:srgbClr val="00B05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4333" y="2207322"/>
              <a:ext cx="13638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FFC000">
                      <a:lumMod val="75000"/>
                    </a:srgbClr>
                  </a:solidFill>
                  <a:cs typeface="Times New Roman" panose="02020603050405020304" pitchFamily="18" charset="0"/>
                </a:rPr>
                <a:t>ARTIFICIAL RECHARGE OPERATION COST</a:t>
              </a:r>
              <a:endParaRPr lang="en-US" sz="1400" dirty="0">
                <a:solidFill>
                  <a:srgbClr val="FFC000">
                    <a:lumMod val="75000"/>
                  </a:srgbClr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63137" y="6031608"/>
              <a:ext cx="11413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4472C4">
                      <a:lumMod val="75000"/>
                    </a:srgbClr>
                  </a:solidFill>
                  <a:cs typeface="Times New Roman" panose="02020603050405020304" pitchFamily="18" charset="0"/>
                </a:rPr>
                <a:t>PUMPING COST</a:t>
              </a:r>
              <a:endParaRPr lang="en-US" sz="1400" dirty="0">
                <a:solidFill>
                  <a:srgbClr val="4472C4">
                    <a:lumMod val="75000"/>
                  </a:srgbClr>
                </a:solidFill>
                <a:cs typeface="Times New Roman" panose="02020603050405020304" pitchFamily="18" charset="0"/>
              </a:endParaRPr>
            </a:p>
          </p:txBody>
        </p:sp>
        <p:cxnSp>
          <p:nvCxnSpPr>
            <p:cNvPr id="21" name="Curved Connector 20"/>
            <p:cNvCxnSpPr/>
            <p:nvPr/>
          </p:nvCxnSpPr>
          <p:spPr>
            <a:xfrm flipV="1">
              <a:off x="6273662" y="2141935"/>
              <a:ext cx="519374" cy="346107"/>
            </a:xfrm>
            <a:prstGeom prst="curvedConnector2">
              <a:avLst/>
            </a:prstGeom>
            <a:ln w="25400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/>
            <p:cNvCxnSpPr/>
            <p:nvPr/>
          </p:nvCxnSpPr>
          <p:spPr>
            <a:xfrm flipV="1">
              <a:off x="6748642" y="2945986"/>
              <a:ext cx="1268995" cy="37841"/>
            </a:xfrm>
            <a:prstGeom prst="curvedConnector2">
              <a:avLst/>
            </a:prstGeom>
            <a:ln w="254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/>
            <p:nvPr/>
          </p:nvCxnSpPr>
          <p:spPr>
            <a:xfrm flipV="1">
              <a:off x="6544997" y="2945986"/>
              <a:ext cx="1472640" cy="787483"/>
            </a:xfrm>
            <a:prstGeom prst="curvedConnector2">
              <a:avLst/>
            </a:prstGeom>
            <a:ln w="254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/>
            <p:cNvCxnSpPr/>
            <p:nvPr/>
          </p:nvCxnSpPr>
          <p:spPr>
            <a:xfrm rot="16200000" flipH="1">
              <a:off x="5391170" y="4421250"/>
              <a:ext cx="305671" cy="3438264"/>
            </a:xfrm>
            <a:prstGeom prst="curvedConnector2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4"/>
            <p:cNvCxnSpPr/>
            <p:nvPr/>
          </p:nvCxnSpPr>
          <p:spPr>
            <a:xfrm rot="5400000">
              <a:off x="6819174" y="5272483"/>
              <a:ext cx="1464699" cy="576771"/>
            </a:xfrm>
            <a:prstGeom prst="curvedConnector4">
              <a:avLst>
                <a:gd name="adj1" fmla="val 41069"/>
                <a:gd name="adj2" fmla="val 139634"/>
              </a:avLst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/>
            <p:nvPr/>
          </p:nvCxnSpPr>
          <p:spPr>
            <a:xfrm rot="16200000" flipV="1">
              <a:off x="2337240" y="2225326"/>
              <a:ext cx="1632274" cy="2550374"/>
            </a:xfrm>
            <a:prstGeom prst="curvedConnector2">
              <a:avLst/>
            </a:prstGeom>
            <a:ln w="25400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/>
            <p:nvPr/>
          </p:nvCxnSpPr>
          <p:spPr>
            <a:xfrm rot="10800000">
              <a:off x="1878191" y="2684377"/>
              <a:ext cx="4472451" cy="1837145"/>
            </a:xfrm>
            <a:prstGeom prst="curvedConnector3">
              <a:avLst>
                <a:gd name="adj1" fmla="val 30888"/>
              </a:avLst>
            </a:prstGeom>
            <a:ln w="25400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9009843" y="5420385"/>
            <a:ext cx="305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white">
                    <a:lumMod val="50000"/>
                  </a:prstClr>
                </a:solidFill>
              </a:rPr>
              <a:t>Image: California Water Plan Update 2013</a:t>
            </a:r>
            <a:endParaRPr 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9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7306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600" b="1" smtClean="0">
                <a:solidFill>
                  <a:schemeClr val="accent3"/>
                </a:solidFill>
              </a:rPr>
              <a:t>PyVIN Model</a:t>
            </a:r>
            <a:endParaRPr lang="en-US" sz="6600" b="1" dirty="0">
              <a:solidFill>
                <a:schemeClr val="accent3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25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Goals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23269196"/>
              </p:ext>
            </p:extLst>
          </p:nvPr>
        </p:nvGraphicFramePr>
        <p:xfrm>
          <a:off x="106101" y="1006998"/>
          <a:ext cx="11979797" cy="4414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852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B5CA971-66F2-9345-859F-9B8F013CD5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A2771F-481C-3A40-818F-A99A4067CF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44FFEF-4724-9341-8DCC-EFE4C4834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D293AD-7DC7-9C49-BFE6-1EE9413E7B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8D5ABB6-01D3-FD47-9BA3-512696723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D4A16D-5A2D-6E4E-9954-1250BBE41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F7FF5E-2C15-824F-A120-9C518806F6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00CBBD-9BC9-CB40-B101-93FBE02FF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83DF58-477E-594D-9F01-317192B1AB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696630F-F6FB-6242-A833-2CD1E8A6B9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CALVIN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62" name="Content Placeholder 12"/>
          <p:cNvSpPr txBox="1">
            <a:spLocks/>
          </p:cNvSpPr>
          <p:nvPr/>
        </p:nvSpPr>
        <p:spPr>
          <a:xfrm>
            <a:off x="5686391" y="1489926"/>
            <a:ext cx="5011720" cy="441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0" y="662781"/>
            <a:ext cx="12192000" cy="5770174"/>
            <a:chOff x="2312903" y="7822695"/>
            <a:chExt cx="15126720" cy="7159101"/>
          </a:xfrm>
        </p:grpSpPr>
        <p:pic>
          <p:nvPicPr>
            <p:cNvPr id="12" name="Screen Shot 2016-12-06 at 10.29.21 PM (2)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989254" y="9103598"/>
              <a:ext cx="5450369" cy="4877717"/>
            </a:xfrm>
            <a:prstGeom prst="rect">
              <a:avLst/>
            </a:prstGeom>
            <a:ln w="25400">
              <a:solidFill>
                <a:srgbClr val="DDDDDD"/>
              </a:solidFill>
              <a:miter lim="400000"/>
            </a:ln>
          </p:spPr>
        </p:pic>
        <p:pic>
          <p:nvPicPr>
            <p:cNvPr id="13" name="calvin_map_12_3_20101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>
            <a:xfrm>
              <a:off x="2312903" y="7822695"/>
              <a:ext cx="5154554" cy="71591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5" name="Shape 330"/>
            <p:cNvSpPr/>
            <p:nvPr/>
          </p:nvSpPr>
          <p:spPr>
            <a:xfrm>
              <a:off x="11983011" y="8383832"/>
              <a:ext cx="5456612" cy="666665"/>
            </a:xfrm>
            <a:prstGeom prst="rect">
              <a:avLst/>
            </a:prstGeom>
            <a:ln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lIns="45719" rIns="45719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lvl1pPr>
            </a:lstStyle>
            <a:p>
              <a:r>
                <a:rPr sz="2800"/>
                <a:t>HOBBES Database</a:t>
              </a:r>
            </a:p>
          </p:txBody>
        </p:sp>
        <p:sp>
          <p:nvSpPr>
            <p:cNvPr id="14" name="Shape 329"/>
            <p:cNvSpPr/>
            <p:nvPr/>
          </p:nvSpPr>
          <p:spPr>
            <a:xfrm>
              <a:off x="6481935" y="9467332"/>
              <a:ext cx="6486600" cy="3742683"/>
            </a:xfrm>
            <a:prstGeom prst="rightArrow">
              <a:avLst>
                <a:gd name="adj1" fmla="val 79802"/>
                <a:gd name="adj2" fmla="val 38255"/>
              </a:avLst>
            </a:prstGeom>
            <a:solidFill>
              <a:schemeClr val="bg1">
                <a:alpha val="40000"/>
              </a:schemeClr>
            </a:solidFill>
            <a:ln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45719" rIns="45719" anchor="ctr"/>
            <a:lstStyle/>
            <a:p>
              <a:pPr marL="571499" indent="-571499">
                <a:spcBef>
                  <a:spcPts val="400"/>
                </a:spcBef>
                <a:buSzPct val="100000"/>
                <a:buFont typeface="Wingdings" charset="2"/>
                <a:buChar char="Ø"/>
                <a:defRPr sz="2300"/>
              </a:pPr>
              <a:r>
                <a:rPr sz="2000" dirty="0"/>
                <a:t>~1250 nodes</a:t>
              </a:r>
            </a:p>
            <a:p>
              <a:pPr marL="571499" indent="-571499">
                <a:spcBef>
                  <a:spcPts val="400"/>
                </a:spcBef>
                <a:buSzPct val="100000"/>
                <a:buFont typeface="Wingdings" charset="2"/>
                <a:buChar char="Ø"/>
                <a:defRPr sz="2300"/>
              </a:pPr>
              <a:r>
                <a:rPr sz="2000" dirty="0"/>
                <a:t>~600 conveyance links</a:t>
              </a:r>
            </a:p>
            <a:p>
              <a:pPr marL="571499" indent="-571499">
                <a:spcBef>
                  <a:spcPts val="400"/>
                </a:spcBef>
                <a:buSzPct val="100000"/>
                <a:buFont typeface="Wingdings" charset="2"/>
                <a:buChar char="Ø"/>
                <a:defRPr sz="2300"/>
              </a:pPr>
              <a:r>
                <a:rPr sz="2000" dirty="0"/>
                <a:t>49 surface reservoirs</a:t>
              </a:r>
            </a:p>
            <a:p>
              <a:pPr marL="571499" indent="-571499">
                <a:spcBef>
                  <a:spcPts val="400"/>
                </a:spcBef>
                <a:buSzPct val="100000"/>
                <a:buFont typeface="Wingdings" charset="2"/>
                <a:buChar char="Ø"/>
                <a:defRPr sz="2300"/>
              </a:pPr>
              <a:r>
                <a:rPr sz="2000" dirty="0"/>
                <a:t>38 groundwater reservoirs</a:t>
              </a:r>
            </a:p>
            <a:p>
              <a:pPr marL="571499" indent="-571499">
                <a:spcBef>
                  <a:spcPts val="400"/>
                </a:spcBef>
                <a:buSzPct val="100000"/>
                <a:buFont typeface="Wingdings" charset="2"/>
                <a:buChar char="Ø"/>
                <a:defRPr sz="2300"/>
              </a:pPr>
              <a:r>
                <a:rPr sz="2000" dirty="0"/>
                <a:t>88% of CA’s irrigated acreage</a:t>
              </a:r>
            </a:p>
            <a:p>
              <a:pPr marL="571499" indent="-571499">
                <a:spcBef>
                  <a:spcPts val="400"/>
                </a:spcBef>
                <a:buSzPct val="100000"/>
                <a:buFont typeface="Wingdings" charset="2"/>
                <a:buChar char="Ø"/>
                <a:defRPr sz="2300"/>
              </a:pPr>
              <a:r>
                <a:rPr sz="2000" dirty="0"/>
                <a:t>92% of CA’s urban population </a:t>
              </a:r>
            </a:p>
          </p:txBody>
        </p:sp>
      </p:grpSp>
      <p:sp>
        <p:nvSpPr>
          <p:cNvPr id="23" name="Shape 326"/>
          <p:cNvSpPr/>
          <p:nvPr/>
        </p:nvSpPr>
        <p:spPr>
          <a:xfrm>
            <a:off x="7985180" y="5667200"/>
            <a:ext cx="399404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3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sz="24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6"/>
              </a:rPr>
              <a:t>https://cwn.casil.ucdavis.edu</a:t>
            </a:r>
          </a:p>
        </p:txBody>
      </p:sp>
    </p:spTree>
    <p:extLst>
      <p:ext uri="{BB962C8B-B14F-4D97-AF65-F5344CB8AC3E}">
        <p14:creationId xmlns:p14="http://schemas.microsoft.com/office/powerpoint/2010/main" val="61149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91" y="1028830"/>
            <a:ext cx="2883729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160" y="2053163"/>
            <a:ext cx="2349660" cy="3924515"/>
          </a:xfrm>
          <a:prstGeom prst="rect">
            <a:avLst/>
          </a:prstGeom>
        </p:spPr>
      </p:pic>
      <p:sp>
        <p:nvSpPr>
          <p:cNvPr id="11" name="Shape 346"/>
          <p:cNvSpPr/>
          <p:nvPr/>
        </p:nvSpPr>
        <p:spPr>
          <a:xfrm>
            <a:off x="3239228" y="1402437"/>
            <a:ext cx="8208134" cy="4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457200" indent="-457200"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sz="2400" dirty="0" smtClean="0">
                <a:solidFill>
                  <a:prstClr val="black"/>
                </a:solidFill>
              </a:rPr>
              <a:t>Pyomo </a:t>
            </a:r>
            <a:r>
              <a:rPr lang="en-US" sz="2400" dirty="0">
                <a:solidFill>
                  <a:prstClr val="black"/>
                </a:solidFill>
              </a:rPr>
              <a:t>is a Python-based, open-source optimization modeling </a:t>
            </a:r>
            <a:r>
              <a:rPr lang="en-US" sz="2400" dirty="0" smtClean="0">
                <a:solidFill>
                  <a:prstClr val="black"/>
                </a:solidFill>
              </a:rPr>
              <a:t>language</a:t>
            </a:r>
          </a:p>
          <a:p>
            <a:pPr marL="457200" indent="-457200"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sz="2400" dirty="0" smtClean="0">
                <a:solidFill>
                  <a:prstClr val="black"/>
                </a:solidFill>
              </a:rPr>
              <a:t>Algebraic language similar to GAMS, AMPL</a:t>
            </a:r>
          </a:p>
          <a:p>
            <a:pPr marL="457200" indent="-457200"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sz="2400" dirty="0" smtClean="0">
                <a:solidFill>
                  <a:prstClr val="black"/>
                </a:solidFill>
              </a:rPr>
              <a:t>Easy to install: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”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conda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install -c </a:t>
            </a:r>
            <a:r>
              <a:rPr lang="en-US" sz="2000" dirty="0" err="1">
                <a:latin typeface="Courier" charset="0"/>
                <a:ea typeface="Courier" charset="0"/>
                <a:cs typeface="Courier" charset="0"/>
              </a:rPr>
              <a:t>cachemeorg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pyomo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”</a:t>
            </a:r>
            <a:endParaRPr lang="en-US" sz="2000" dirty="0" smtClean="0">
              <a:solidFill>
                <a:prstClr val="black"/>
              </a:solidFill>
            </a:endParaRPr>
          </a:p>
          <a:p>
            <a:pPr marL="457200" indent="-457200"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sz="2400" dirty="0" smtClean="0"/>
              <a:t>User defined solvers: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CPLEX</a:t>
            </a:r>
            <a:r>
              <a:rPr lang="en-US" sz="2400" baseline="30000" dirty="0" smtClean="0"/>
              <a:t>1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GUROBI</a:t>
            </a:r>
            <a:r>
              <a:rPr lang="en-US" sz="2400" baseline="30000" dirty="0" smtClean="0"/>
              <a:t>1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CBC</a:t>
            </a:r>
            <a:r>
              <a:rPr lang="en-US" sz="2400" baseline="30000" dirty="0"/>
              <a:t>2</a:t>
            </a:r>
            <a:endParaRPr lang="en-US" sz="2400" baseline="30000" dirty="0" smtClean="0"/>
          </a:p>
          <a:p>
            <a:pPr marL="914400" lvl="1" indent="-457200">
              <a:buFont typeface="Arial" charset="0"/>
              <a:buChar char="•"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GLPK</a:t>
            </a:r>
            <a:r>
              <a:rPr lang="en-US" sz="2400" baseline="30000" dirty="0"/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7427" y="5977678"/>
            <a:ext cx="31291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5"/>
              </a:rPr>
              <a:t>http://</a:t>
            </a:r>
            <a:r>
              <a:rPr lang="en-US" sz="1400" dirty="0" smtClean="0">
                <a:hlinkClick r:id="rId5"/>
              </a:rPr>
              <a:t>www.pyomo.org/documentation</a:t>
            </a:r>
            <a:endParaRPr lang="en-US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3581400" y="5813129"/>
            <a:ext cx="4738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sz="1600" baseline="300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free for academic purposes only, </a:t>
            </a:r>
            <a:r>
              <a:rPr lang="en-US" sz="16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 open source)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Modeling Environment</a:t>
            </a:r>
            <a:endParaRPr lang="en-US" sz="4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91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7306"/>
            <a:ext cx="12192000" cy="2071869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600" b="1" dirty="0" smtClean="0">
                <a:solidFill>
                  <a:schemeClr val="accent3"/>
                </a:solidFill>
              </a:rPr>
              <a:t>CALVIN Theory &amp; </a:t>
            </a:r>
            <a:br>
              <a:rPr lang="en-US" sz="6600" b="1" dirty="0" smtClean="0">
                <a:solidFill>
                  <a:schemeClr val="accent3"/>
                </a:solidFill>
              </a:rPr>
            </a:br>
            <a:r>
              <a:rPr lang="en-US" sz="6600" b="1" dirty="0" smtClean="0">
                <a:solidFill>
                  <a:schemeClr val="accent3"/>
                </a:solidFill>
              </a:rPr>
              <a:t>Model Introduction</a:t>
            </a:r>
            <a:endParaRPr lang="en-US" sz="6600" b="1" dirty="0">
              <a:solidFill>
                <a:schemeClr val="accent3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45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4" t="2948" r="6884" b="81265"/>
          <a:stretch/>
        </p:blipFill>
        <p:spPr>
          <a:xfrm>
            <a:off x="92597" y="4413026"/>
            <a:ext cx="11948932" cy="2056421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641748"/>
              </p:ext>
            </p:extLst>
          </p:nvPr>
        </p:nvGraphicFramePr>
        <p:xfrm>
          <a:off x="2031999" y="38566"/>
          <a:ext cx="8128000" cy="43281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CALVIN </a:t>
                      </a:r>
                      <a:r>
                        <a:rPr lang="en-US" sz="2400" dirty="0" smtClean="0"/>
                        <a:t>v.1</a:t>
                      </a:r>
                      <a:endParaRPr lang="en-US" sz="48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 smtClean="0"/>
                        <a:t>PyVIN </a:t>
                      </a:r>
                      <a:r>
                        <a:rPr lang="en-US" sz="2400" dirty="0" smtClean="0"/>
                        <a:t>v.2</a:t>
                      </a:r>
                      <a:endParaRPr lang="en-US" sz="4800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Large-scale hydroeconomic</a:t>
                      </a:r>
                      <a:r>
                        <a:rPr lang="en-US" baseline="0" dirty="0" smtClean="0"/>
                        <a:t> model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Optimize water allocation to agricultural</a:t>
                      </a:r>
                      <a:r>
                        <a:rPr lang="en-US" baseline="0" dirty="0" smtClean="0"/>
                        <a:t> and urban users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Minimize statewide water scarcity</a:t>
                      </a:r>
                      <a:r>
                        <a:rPr lang="en-US" baseline="0" dirty="0" smtClean="0"/>
                        <a:t> and operating costs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HEC-PRM and VBA based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Pyomo and Python based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Less flexible</a:t>
                      </a:r>
                      <a:r>
                        <a:rPr lang="en-US" baseline="0" dirty="0" smtClean="0"/>
                        <a:t> </a:t>
                      </a:r>
                    </a:p>
                    <a:p>
                      <a:pPr algn="ctr"/>
                      <a:r>
                        <a:rPr lang="en-US" baseline="0" dirty="0" smtClean="0"/>
                        <a:t>(l</a:t>
                      </a:r>
                      <a:r>
                        <a:rPr lang="en-US" dirty="0" smtClean="0"/>
                        <a:t>imited</a:t>
                      </a:r>
                      <a:r>
                        <a:rPr lang="en-US" baseline="0" dirty="0" smtClean="0"/>
                        <a:t> to HEC-PRM)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More flexible</a:t>
                      </a:r>
                    </a:p>
                    <a:p>
                      <a:pPr algn="ctr"/>
                      <a:r>
                        <a:rPr lang="en-US" dirty="0" smtClean="0"/>
                        <a:t>(full LP)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Solver</a:t>
                      </a:r>
                      <a:r>
                        <a:rPr lang="en-US" baseline="0" dirty="0" smtClean="0"/>
                        <a:t> r</a:t>
                      </a:r>
                      <a:r>
                        <a:rPr lang="en-US" dirty="0" smtClean="0"/>
                        <a:t>untime: ~16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hr</a:t>
                      </a:r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(depending on initial solution)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Solver</a:t>
                      </a:r>
                      <a:r>
                        <a:rPr lang="en-US" baseline="0" dirty="0" smtClean="0"/>
                        <a:t> r</a:t>
                      </a:r>
                      <a:r>
                        <a:rPr lang="en-US" dirty="0" smtClean="0"/>
                        <a:t>untime: ~1</a:t>
                      </a:r>
                      <a:r>
                        <a:rPr lang="en-US" baseline="0" dirty="0" smtClean="0"/>
                        <a:t> min</a:t>
                      </a:r>
                    </a:p>
                    <a:p>
                      <a:pPr algn="ctr"/>
                      <a:r>
                        <a:rPr lang="en-US" baseline="0" dirty="0" smtClean="0"/>
                        <a:t>(depending on solver)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Requires 32 bit Windows PC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Any computer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HEC-DSS database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Open source:</a:t>
                      </a:r>
                      <a:r>
                        <a:rPr lang="en-US" baseline="0" dirty="0" smtClean="0"/>
                        <a:t> data and source code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9999" y="2312328"/>
            <a:ext cx="1020887" cy="6793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2399" y="1847930"/>
            <a:ext cx="707731" cy="5307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1558" y="2994399"/>
            <a:ext cx="696597" cy="464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8466" y="3499356"/>
            <a:ext cx="484315" cy="4782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6934" y="3966471"/>
            <a:ext cx="485847" cy="48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84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HOBBES Matrix Creator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62" name="Content Placeholder 12"/>
          <p:cNvSpPr txBox="1">
            <a:spLocks/>
          </p:cNvSpPr>
          <p:nvPr/>
        </p:nvSpPr>
        <p:spPr>
          <a:xfrm>
            <a:off x="5686391" y="1489926"/>
            <a:ext cx="5011720" cy="441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31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171" y="1099664"/>
            <a:ext cx="11926128" cy="5029201"/>
            <a:chOff x="4171" y="1099664"/>
            <a:chExt cx="11926128" cy="5029201"/>
          </a:xfrm>
        </p:grpSpPr>
        <p:grpSp>
          <p:nvGrpSpPr>
            <p:cNvPr id="7" name="Group 6"/>
            <p:cNvGrpSpPr/>
            <p:nvPr/>
          </p:nvGrpSpPr>
          <p:grpSpPr>
            <a:xfrm>
              <a:off x="4171" y="1099664"/>
              <a:ext cx="11926128" cy="5029201"/>
              <a:chOff x="4171" y="1099664"/>
              <a:chExt cx="11926128" cy="5029201"/>
            </a:xfrm>
          </p:grpSpPr>
          <p:grpSp>
            <p:nvGrpSpPr>
              <p:cNvPr id="6" name="Group 5"/>
              <p:cNvGrpSpPr>
                <a:grpSpLocks noChangeAspect="1"/>
              </p:cNvGrpSpPr>
              <p:nvPr/>
            </p:nvGrpSpPr>
            <p:grpSpPr>
              <a:xfrm>
                <a:off x="314396" y="1099664"/>
                <a:ext cx="11615903" cy="5029201"/>
                <a:chOff x="1280199" y="17719011"/>
                <a:chExt cx="15102865" cy="6538907"/>
              </a:xfrm>
            </p:grpSpPr>
            <p:grpSp>
              <p:nvGrpSpPr>
                <p:cNvPr id="15" name="Group 290"/>
                <p:cNvGrpSpPr/>
                <p:nvPr/>
              </p:nvGrpSpPr>
              <p:grpSpPr>
                <a:xfrm>
                  <a:off x="2644970" y="17719011"/>
                  <a:ext cx="12169914" cy="6538907"/>
                  <a:chOff x="60301" y="-49709"/>
                  <a:chExt cx="12169913" cy="6538905"/>
                </a:xfrm>
              </p:grpSpPr>
              <p:grpSp>
                <p:nvGrpSpPr>
                  <p:cNvPr id="16" name="Group 288"/>
                  <p:cNvGrpSpPr/>
                  <p:nvPr/>
                </p:nvGrpSpPr>
                <p:grpSpPr>
                  <a:xfrm>
                    <a:off x="60820" y="0"/>
                    <a:ext cx="12063384" cy="6439488"/>
                    <a:chOff x="0" y="0"/>
                    <a:chExt cx="12063383" cy="6439487"/>
                  </a:xfrm>
                </p:grpSpPr>
                <p:grpSp>
                  <p:nvGrpSpPr>
                    <p:cNvPr id="18" name="Group 275"/>
                    <p:cNvGrpSpPr/>
                    <p:nvPr/>
                  </p:nvGrpSpPr>
                  <p:grpSpPr>
                    <a:xfrm>
                      <a:off x="-1" y="103324"/>
                      <a:ext cx="12063385" cy="6336164"/>
                      <a:chOff x="0" y="0"/>
                      <a:chExt cx="12063383" cy="6336162"/>
                    </a:xfrm>
                  </p:grpSpPr>
                  <p:sp>
                    <p:nvSpPr>
                      <p:cNvPr id="32" name="Shape 112"/>
                      <p:cNvSpPr/>
                      <p:nvPr/>
                    </p:nvSpPr>
                    <p:spPr>
                      <a:xfrm>
                        <a:off x="7555256" y="4225928"/>
                        <a:ext cx="993217" cy="1946623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18907" h="20839" extrusionOk="0">
                            <a:moveTo>
                              <a:pt x="11371" y="0"/>
                            </a:moveTo>
                            <a:cubicBezTo>
                              <a:pt x="11234" y="1186"/>
                              <a:pt x="12427" y="5172"/>
                              <a:pt x="10553" y="7116"/>
                            </a:cubicBezTo>
                            <a:cubicBezTo>
                              <a:pt x="8679" y="9060"/>
                              <a:pt x="-1235" y="10888"/>
                              <a:pt x="128" y="11665"/>
                            </a:cubicBezTo>
                            <a:cubicBezTo>
                              <a:pt x="1491" y="12443"/>
                              <a:pt x="17094" y="10362"/>
                              <a:pt x="18730" y="11782"/>
                            </a:cubicBezTo>
                            <a:cubicBezTo>
                              <a:pt x="20365" y="13201"/>
                              <a:pt x="10110" y="18761"/>
                              <a:pt x="9940" y="20181"/>
                            </a:cubicBezTo>
                            <a:cubicBezTo>
                              <a:pt x="9770" y="21600"/>
                              <a:pt x="16413" y="20278"/>
                              <a:pt x="17708" y="20297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t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grpSp>
                    <p:nvGrpSpPr>
                      <p:cNvPr id="33" name="Group 138"/>
                      <p:cNvGrpSpPr/>
                      <p:nvPr/>
                    </p:nvGrpSpPr>
                    <p:grpSpPr>
                      <a:xfrm>
                        <a:off x="8114243" y="4767359"/>
                        <a:ext cx="2383795" cy="1568804"/>
                        <a:chOff x="0" y="0"/>
                        <a:chExt cx="2383794" cy="1568802"/>
                      </a:xfrm>
                    </p:grpSpPr>
                    <p:grpSp>
                      <p:nvGrpSpPr>
                        <p:cNvPr id="171" name="Group 117"/>
                        <p:cNvGrpSpPr/>
                        <p:nvPr/>
                      </p:nvGrpSpPr>
                      <p:grpSpPr>
                        <a:xfrm>
                          <a:off x="1808375" y="505932"/>
                          <a:ext cx="99625" cy="1062871"/>
                          <a:chOff x="0" y="0"/>
                          <a:chExt cx="99624" cy="1062870"/>
                        </a:xfrm>
                      </p:grpSpPr>
                      <p:sp>
                        <p:nvSpPr>
                          <p:cNvPr id="192" name="Shape 113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93" name="Shape 114"/>
                          <p:cNvSpPr/>
                          <p:nvPr/>
                        </p:nvSpPr>
                        <p:spPr>
                          <a:xfrm>
                            <a:off x="64718" y="-1"/>
                            <a:ext cx="34907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94" name="Shape 115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34907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95" name="Shape 116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709"/>
                                </a:moveTo>
                                <a:lnTo>
                                  <a:pt x="14032" y="709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709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72" name="Group 122"/>
                        <p:cNvGrpSpPr/>
                        <p:nvPr/>
                      </p:nvGrpSpPr>
                      <p:grpSpPr>
                        <a:xfrm>
                          <a:off x="2281828" y="69234"/>
                          <a:ext cx="99625" cy="1062871"/>
                          <a:chOff x="0" y="0"/>
                          <a:chExt cx="99624" cy="1062870"/>
                        </a:xfrm>
                      </p:grpSpPr>
                      <p:sp>
                        <p:nvSpPr>
                          <p:cNvPr id="188" name="Shape 118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89" name="Shape 119"/>
                          <p:cNvSpPr/>
                          <p:nvPr/>
                        </p:nvSpPr>
                        <p:spPr>
                          <a:xfrm>
                            <a:off x="64718" y="-1"/>
                            <a:ext cx="34907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90" name="Shape 120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34907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91" name="Shape 121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709"/>
                                </a:moveTo>
                                <a:lnTo>
                                  <a:pt x="14032" y="709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709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73" name="Group 127"/>
                        <p:cNvGrpSpPr/>
                        <p:nvPr/>
                      </p:nvGrpSpPr>
                      <p:grpSpPr>
                        <a:xfrm>
                          <a:off x="56040" y="505932"/>
                          <a:ext cx="99625" cy="1062871"/>
                          <a:chOff x="0" y="0"/>
                          <a:chExt cx="99624" cy="1062870"/>
                        </a:xfrm>
                      </p:grpSpPr>
                      <p:sp>
                        <p:nvSpPr>
                          <p:cNvPr id="184" name="Shape 123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85" name="Shape 124"/>
                          <p:cNvSpPr/>
                          <p:nvPr/>
                        </p:nvSpPr>
                        <p:spPr>
                          <a:xfrm>
                            <a:off x="64718" y="-1"/>
                            <a:ext cx="34907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86" name="Shape 125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34907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87" name="Shape 126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709"/>
                                </a:moveTo>
                                <a:lnTo>
                                  <a:pt x="14032" y="709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709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74" name="Group 132"/>
                        <p:cNvGrpSpPr/>
                        <p:nvPr/>
                      </p:nvGrpSpPr>
                      <p:grpSpPr>
                        <a:xfrm>
                          <a:off x="550248" y="-1"/>
                          <a:ext cx="99626" cy="1062872"/>
                          <a:chOff x="0" y="0"/>
                          <a:chExt cx="99624" cy="1062870"/>
                        </a:xfrm>
                      </p:grpSpPr>
                      <p:sp>
                        <p:nvSpPr>
                          <p:cNvPr id="180" name="Shape 128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81" name="Shape 129"/>
                          <p:cNvSpPr/>
                          <p:nvPr/>
                        </p:nvSpPr>
                        <p:spPr>
                          <a:xfrm>
                            <a:off x="64718" y="-1"/>
                            <a:ext cx="34907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82" name="Shape 130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34907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83" name="Shape 131"/>
                          <p:cNvSpPr/>
                          <p:nvPr/>
                        </p:nvSpPr>
                        <p:spPr>
                          <a:xfrm>
                            <a:off x="0" y="-1"/>
                            <a:ext cx="99625" cy="1062872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709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0891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709"/>
                                </a:moveTo>
                                <a:lnTo>
                                  <a:pt x="14032" y="709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709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75" name="Group 137"/>
                        <p:cNvGrpSpPr/>
                        <p:nvPr/>
                      </p:nvGrpSpPr>
                      <p:grpSpPr>
                        <a:xfrm>
                          <a:off x="-1" y="0"/>
                          <a:ext cx="2383795" cy="582672"/>
                          <a:chOff x="0" y="0"/>
                          <a:chExt cx="2383794" cy="582671"/>
                        </a:xfrm>
                      </p:grpSpPr>
                      <p:sp>
                        <p:nvSpPr>
                          <p:cNvPr id="176" name="Shape 133"/>
                          <p:cNvSpPr/>
                          <p:nvPr/>
                        </p:nvSpPr>
                        <p:spPr>
                          <a:xfrm>
                            <a:off x="-1" y="-1"/>
                            <a:ext cx="2383795" cy="582673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17616"/>
                                </a:moveTo>
                                <a:lnTo>
                                  <a:pt x="4306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3984"/>
                                </a:lnTo>
                                <a:lnTo>
                                  <a:pt x="17294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77" name="Shape 134"/>
                          <p:cNvSpPr/>
                          <p:nvPr/>
                        </p:nvSpPr>
                        <p:spPr>
                          <a:xfrm>
                            <a:off x="1908601" y="-1"/>
                            <a:ext cx="475193" cy="582673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17616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3984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78" name="Shape 135"/>
                          <p:cNvSpPr/>
                          <p:nvPr/>
                        </p:nvSpPr>
                        <p:spPr>
                          <a:xfrm>
                            <a:off x="-1" y="0"/>
                            <a:ext cx="2383795" cy="475193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4306" y="0"/>
                                </a:lnTo>
                                <a:lnTo>
                                  <a:pt x="21600" y="0"/>
                                </a:lnTo>
                                <a:lnTo>
                                  <a:pt x="17294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79" name="Shape 136"/>
                          <p:cNvSpPr/>
                          <p:nvPr/>
                        </p:nvSpPr>
                        <p:spPr>
                          <a:xfrm>
                            <a:off x="-1" y="-1"/>
                            <a:ext cx="2383795" cy="582673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17616"/>
                                </a:moveTo>
                                <a:lnTo>
                                  <a:pt x="4306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3984"/>
                                </a:lnTo>
                                <a:lnTo>
                                  <a:pt x="17294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17616"/>
                                </a:moveTo>
                                <a:lnTo>
                                  <a:pt x="17294" y="17616"/>
                                </a:lnTo>
                                <a:lnTo>
                                  <a:pt x="21600" y="0"/>
                                </a:lnTo>
                                <a:moveTo>
                                  <a:pt x="17294" y="17616"/>
                                </a:moveTo>
                                <a:lnTo>
                                  <a:pt x="17294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</p:grpSp>
                  </p:grpSp>
                  <p:grpSp>
                    <p:nvGrpSpPr>
                      <p:cNvPr id="34" name="Group 143"/>
                      <p:cNvGrpSpPr/>
                      <p:nvPr/>
                    </p:nvGrpSpPr>
                    <p:grpSpPr>
                      <a:xfrm>
                        <a:off x="9679589" y="2460788"/>
                        <a:ext cx="2383795" cy="317069"/>
                        <a:chOff x="0" y="0"/>
                        <a:chExt cx="2383794" cy="317067"/>
                      </a:xfrm>
                    </p:grpSpPr>
                    <p:sp>
                      <p:nvSpPr>
                        <p:cNvPr id="167" name="Shape 139"/>
                        <p:cNvSpPr/>
                        <p:nvPr/>
                      </p:nvSpPr>
                      <p:spPr>
                        <a:xfrm rot="16200000">
                          <a:off x="1033363" y="-1033364"/>
                          <a:ext cx="317068" cy="238379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07"/>
                              </a:moveTo>
                              <a:lnTo>
                                <a:pt x="7568" y="0"/>
                              </a:lnTo>
                              <a:lnTo>
                                <a:pt x="21600" y="0"/>
                              </a:lnTo>
                              <a:lnTo>
                                <a:pt x="21600" y="20593"/>
                              </a:lnTo>
                              <a:lnTo>
                                <a:pt x="14032" y="21600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12700" cap="flat">
                          <a:noFill/>
                          <a:miter lim="400000"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algn="ctr" defTabSz="914400">
                            <a:defRPr sz="2400"/>
                          </a:pPr>
                          <a:endParaRPr/>
                        </a:p>
                      </p:txBody>
                    </p:sp>
                    <p:sp>
                      <p:nvSpPr>
                        <p:cNvPr id="168" name="Shape 140"/>
                        <p:cNvSpPr/>
                        <p:nvPr/>
                      </p:nvSpPr>
                      <p:spPr>
                        <a:xfrm rot="16200000">
                          <a:off x="1136351" y="-1136352"/>
                          <a:ext cx="111092" cy="238379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07"/>
                              </a:moveTo>
                              <a:lnTo>
                                <a:pt x="21600" y="0"/>
                              </a:lnTo>
                              <a:lnTo>
                                <a:pt x="21600" y="20593"/>
                              </a:lnTo>
                              <a:lnTo>
                                <a:pt x="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000000">
                            <a:alpha val="20000"/>
                          </a:srgbClr>
                        </a:solidFill>
                        <a:ln w="12700" cap="flat">
                          <a:noFill/>
                          <a:miter lim="400000"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algn="ctr" defTabSz="914400">
                            <a:defRPr sz="2400"/>
                          </a:pPr>
                          <a:endParaRPr/>
                        </a:p>
                      </p:txBody>
                    </p:sp>
                    <p:sp>
                      <p:nvSpPr>
                        <p:cNvPr id="169" name="Shape 141"/>
                        <p:cNvSpPr/>
                        <p:nvPr/>
                      </p:nvSpPr>
                      <p:spPr>
                        <a:xfrm rot="16200000">
                          <a:off x="-102989" y="102988"/>
                          <a:ext cx="317068" cy="11109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21600"/>
                              </a:moveTo>
                              <a:lnTo>
                                <a:pt x="7568" y="0"/>
                              </a:lnTo>
                              <a:lnTo>
                                <a:pt x="21600" y="0"/>
                              </a:lnTo>
                              <a:lnTo>
                                <a:pt x="14032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>
                            <a:alpha val="20000"/>
                          </a:srgbClr>
                        </a:solidFill>
                        <a:ln w="12700" cap="flat">
                          <a:noFill/>
                          <a:miter lim="400000"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algn="ctr" defTabSz="914400">
                            <a:defRPr sz="2400"/>
                          </a:pPr>
                          <a:endParaRPr/>
                        </a:p>
                      </p:txBody>
                    </p:sp>
                    <p:sp>
                      <p:nvSpPr>
                        <p:cNvPr id="170" name="Shape 142"/>
                        <p:cNvSpPr/>
                        <p:nvPr/>
                      </p:nvSpPr>
                      <p:spPr>
                        <a:xfrm rot="16200000">
                          <a:off x="1033363" y="-1033364"/>
                          <a:ext cx="317068" cy="2383795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07"/>
                              </a:moveTo>
                              <a:lnTo>
                                <a:pt x="7568" y="0"/>
                              </a:lnTo>
                              <a:lnTo>
                                <a:pt x="21600" y="0"/>
                              </a:lnTo>
                              <a:lnTo>
                                <a:pt x="21600" y="20593"/>
                              </a:lnTo>
                              <a:lnTo>
                                <a:pt x="14032" y="21600"/>
                              </a:lnTo>
                              <a:lnTo>
                                <a:pt x="0" y="21600"/>
                              </a:lnTo>
                              <a:close/>
                              <a:moveTo>
                                <a:pt x="0" y="1007"/>
                              </a:moveTo>
                              <a:lnTo>
                                <a:pt x="14032" y="1007"/>
                              </a:lnTo>
                              <a:lnTo>
                                <a:pt x="21600" y="0"/>
                              </a:lnTo>
                              <a:moveTo>
                                <a:pt x="14032" y="1007"/>
                              </a:moveTo>
                              <a:lnTo>
                                <a:pt x="14032" y="21600"/>
                              </a:lnTo>
                            </a:path>
                          </a:pathLst>
                        </a:custGeom>
                        <a:noFill/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algn="ctr" defTabSz="914400">
                            <a:defRPr sz="2400"/>
                          </a:pPr>
                          <a:endParaRPr/>
                        </a:p>
                      </p:txBody>
                    </p:sp>
                  </p:grpSp>
                  <p:grpSp>
                    <p:nvGrpSpPr>
                      <p:cNvPr id="35" name="Group 146"/>
                      <p:cNvGrpSpPr/>
                      <p:nvPr/>
                    </p:nvGrpSpPr>
                    <p:grpSpPr>
                      <a:xfrm>
                        <a:off x="-1" y="154374"/>
                        <a:ext cx="556380" cy="2033840"/>
                        <a:chOff x="0" y="0"/>
                        <a:chExt cx="556378" cy="2033838"/>
                      </a:xfrm>
                    </p:grpSpPr>
                    <p:sp>
                      <p:nvSpPr>
                        <p:cNvPr id="165" name="Shape 144"/>
                        <p:cNvSpPr/>
                        <p:nvPr/>
                      </p:nvSpPr>
                      <p:spPr>
                        <a:xfrm rot="5400000">
                          <a:off x="-738731" y="775324"/>
                          <a:ext cx="2033840" cy="483191"/>
                        </a:xfrm>
                        <a:prstGeom prst="rect">
                          <a:avLst/>
                        </a:pr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166" name="Shape 145"/>
                        <p:cNvSpPr/>
                        <p:nvPr/>
                      </p:nvSpPr>
                      <p:spPr>
                        <a:xfrm rot="5400000">
                          <a:off x="-738731" y="738730"/>
                          <a:ext cx="2033840" cy="556379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extLst>
                          <a:ext uri="{C572A759-6A51-4108-AA02-DFA0A04FC94B}">
                            <ma14:wrappingTextBoxFlag xmlns:ma14="http://schemas.microsoft.com/office/mac/drawingml/2011/main" val="1"/>
                          </a:ext>
                        </a:extLst>
                      </p:spPr>
                      <p:txBody>
                        <a:bodyPr wrap="square" lIns="91424" tIns="91424" rIns="91424" bIns="91424" numCol="1" anchor="ctr">
                          <a:noAutofit/>
                        </a:bodyPr>
                        <a:lstStyle>
                          <a:lvl1pPr defTabSz="914400">
                            <a:defRPr sz="1400"/>
                          </a:lvl1pPr>
                        </a:lstStyle>
                        <a:p>
                          <a:r>
                            <a:rPr sz="1100"/>
                            <a:t>Calvin (2014)</a:t>
                          </a:r>
                        </a:p>
                      </p:txBody>
                    </p:sp>
                  </p:grpSp>
                  <p:grpSp>
                    <p:nvGrpSpPr>
                      <p:cNvPr id="36" name="Group 149"/>
                      <p:cNvGrpSpPr/>
                      <p:nvPr/>
                    </p:nvGrpSpPr>
                    <p:grpSpPr>
                      <a:xfrm>
                        <a:off x="543152" y="154374"/>
                        <a:ext cx="556380" cy="2033840"/>
                        <a:chOff x="0" y="0"/>
                        <a:chExt cx="556378" cy="2033838"/>
                      </a:xfrm>
                    </p:grpSpPr>
                    <p:sp>
                      <p:nvSpPr>
                        <p:cNvPr id="163" name="Shape 147"/>
                        <p:cNvSpPr/>
                        <p:nvPr/>
                      </p:nvSpPr>
                      <p:spPr>
                        <a:xfrm rot="5400000">
                          <a:off x="-738731" y="775324"/>
                          <a:ext cx="2033840" cy="483191"/>
                        </a:xfrm>
                        <a:prstGeom prst="rect">
                          <a:avLst/>
                        </a:pr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164" name="Shape 148"/>
                        <p:cNvSpPr/>
                        <p:nvPr/>
                      </p:nvSpPr>
                      <p:spPr>
                        <a:xfrm rot="5400000">
                          <a:off x="-738731" y="738730"/>
                          <a:ext cx="2033840" cy="556379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extLst>
                          <a:ext uri="{C572A759-6A51-4108-AA02-DFA0A04FC94B}">
                            <ma14:wrappingTextBoxFlag xmlns:ma14="http://schemas.microsoft.com/office/mac/drawingml/2011/main" val="1"/>
                          </a:ext>
                        </a:extLst>
                      </p:spPr>
                      <p:txBody>
                        <a:bodyPr wrap="square" lIns="91424" tIns="91424" rIns="91424" bIns="91424" numCol="1" anchor="ctr">
                          <a:noAutofit/>
                        </a:bodyPr>
                        <a:lstStyle>
                          <a:lvl1pPr defTabSz="914400">
                            <a:defRPr sz="1400"/>
                          </a:lvl1pPr>
                        </a:lstStyle>
                        <a:p>
                          <a:r>
                            <a:rPr sz="1100"/>
                            <a:t>Calvin (2015)</a:t>
                          </a:r>
                        </a:p>
                      </p:txBody>
                    </p:sp>
                  </p:grpSp>
                  <p:grpSp>
                    <p:nvGrpSpPr>
                      <p:cNvPr id="37" name="Group 152"/>
                      <p:cNvGrpSpPr/>
                      <p:nvPr/>
                    </p:nvGrpSpPr>
                    <p:grpSpPr>
                      <a:xfrm>
                        <a:off x="915045" y="111848"/>
                        <a:ext cx="742746" cy="2101216"/>
                        <a:chOff x="0" y="0"/>
                        <a:chExt cx="742745" cy="2101214"/>
                      </a:xfrm>
                    </p:grpSpPr>
                    <p:sp>
                      <p:nvSpPr>
                        <p:cNvPr id="161" name="Shape 150"/>
                        <p:cNvSpPr/>
                        <p:nvPr/>
                      </p:nvSpPr>
                      <p:spPr>
                        <a:xfrm rot="4928485">
                          <a:off x="-657043" y="964887"/>
                          <a:ext cx="2056831" cy="171441"/>
                        </a:xfrm>
                        <a:prstGeom prst="rect">
                          <a:avLst/>
                        </a:pr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162" name="Shape 151"/>
                        <p:cNvSpPr/>
                        <p:nvPr/>
                      </p:nvSpPr>
                      <p:spPr>
                        <a:xfrm rot="4928485">
                          <a:off x="-657043" y="817660"/>
                          <a:ext cx="2056831" cy="465895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extLst>
                          <a:ext uri="{C572A759-6A51-4108-AA02-DFA0A04FC94B}">
                            <ma14:wrappingTextBoxFlag xmlns:ma14="http://schemas.microsoft.com/office/mac/drawingml/2011/main" val="1"/>
                          </a:ext>
                        </a:extLst>
                      </p:spPr>
                      <p:txBody>
                        <a:bodyPr wrap="square" lIns="91424" tIns="91424" rIns="91424" bIns="91424" numCol="1" anchor="ctr">
                          <a:noAutofit/>
                        </a:bodyPr>
                        <a:lstStyle>
                          <a:lvl1pPr defTabSz="914400">
                            <a:defRPr sz="1000"/>
                          </a:lvl1pPr>
                        </a:lstStyle>
                        <a:p>
                          <a:r>
                            <a:rPr sz="800"/>
                            <a:t>Errata (2014-2015)</a:t>
                          </a:r>
                        </a:p>
                      </p:txBody>
                    </p:sp>
                  </p:grpSp>
                  <p:grpSp>
                    <p:nvGrpSpPr>
                      <p:cNvPr id="38" name="Group 155"/>
                      <p:cNvGrpSpPr/>
                      <p:nvPr/>
                    </p:nvGrpSpPr>
                    <p:grpSpPr>
                      <a:xfrm>
                        <a:off x="2422432" y="126206"/>
                        <a:ext cx="884177" cy="2093632"/>
                        <a:chOff x="0" y="0"/>
                        <a:chExt cx="884176" cy="2093631"/>
                      </a:xfrm>
                    </p:grpSpPr>
                    <p:sp>
                      <p:nvSpPr>
                        <p:cNvPr id="159" name="Shape 153"/>
                        <p:cNvSpPr/>
                        <p:nvPr/>
                      </p:nvSpPr>
                      <p:spPr>
                        <a:xfrm rot="4829191">
                          <a:off x="-572705" y="805307"/>
                          <a:ext cx="2029587" cy="483017"/>
                        </a:xfrm>
                        <a:prstGeom prst="rect">
                          <a:avLst/>
                        </a:pr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160" name="Shape 154"/>
                        <p:cNvSpPr/>
                        <p:nvPr/>
                      </p:nvSpPr>
                      <p:spPr>
                        <a:xfrm rot="4829191">
                          <a:off x="-572705" y="768626"/>
                          <a:ext cx="2029587" cy="556379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extLst>
                          <a:ext uri="{C572A759-6A51-4108-AA02-DFA0A04FC94B}">
                            <ma14:wrappingTextBoxFlag xmlns:ma14="http://schemas.microsoft.com/office/mac/drawingml/2011/main" val="1"/>
                          </a:ext>
                        </a:extLst>
                      </p:spPr>
                      <p:txBody>
                        <a:bodyPr wrap="square" lIns="91424" tIns="91424" rIns="91424" bIns="91424" numCol="1" anchor="ctr">
                          <a:noAutofit/>
                        </a:bodyPr>
                        <a:lstStyle>
                          <a:lvl1pPr defTabSz="914400">
                            <a:defRPr sz="1400"/>
                          </a:lvl1pPr>
                        </a:lstStyle>
                        <a:p>
                          <a:r>
                            <a:rPr sz="1100"/>
                            <a:t>Calvin (2015)</a:t>
                          </a:r>
                        </a:p>
                      </p:txBody>
                    </p:sp>
                  </p:grpSp>
                  <p:sp>
                    <p:nvSpPr>
                      <p:cNvPr id="39" name="Shape 156"/>
                      <p:cNvSpPr/>
                      <p:nvPr/>
                    </p:nvSpPr>
                    <p:spPr>
                      <a:xfrm rot="5122943">
                        <a:off x="2320628" y="675794"/>
                        <a:ext cx="1033140" cy="311460"/>
                      </a:xfrm>
                      <a:prstGeom prst="rect">
                        <a:avLst/>
                      </a:prstGeom>
                      <a:solidFill>
                        <a:srgbClr val="A2C4C9"/>
                      </a:solidFill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grpSp>
                    <p:nvGrpSpPr>
                      <p:cNvPr id="40" name="Group 163"/>
                      <p:cNvGrpSpPr/>
                      <p:nvPr/>
                    </p:nvGrpSpPr>
                    <p:grpSpPr>
                      <a:xfrm>
                        <a:off x="1887821" y="154461"/>
                        <a:ext cx="624490" cy="2066584"/>
                        <a:chOff x="0" y="0"/>
                        <a:chExt cx="624488" cy="2066583"/>
                      </a:xfrm>
                    </p:grpSpPr>
                    <p:grpSp>
                      <p:nvGrpSpPr>
                        <p:cNvPr id="153" name="Group 159"/>
                        <p:cNvGrpSpPr/>
                        <p:nvPr/>
                      </p:nvGrpSpPr>
                      <p:grpSpPr>
                        <a:xfrm>
                          <a:off x="19054" y="-1"/>
                          <a:ext cx="556380" cy="2066585"/>
                          <a:chOff x="0" y="0"/>
                          <a:chExt cx="556378" cy="2066583"/>
                        </a:xfrm>
                      </p:grpSpPr>
                      <p:sp>
                        <p:nvSpPr>
                          <p:cNvPr id="157" name="Shape 157"/>
                          <p:cNvSpPr/>
                          <p:nvPr/>
                        </p:nvSpPr>
                        <p:spPr>
                          <a:xfrm rot="5400000">
                            <a:off x="-755103" y="791697"/>
                            <a:ext cx="2066585" cy="483190"/>
                          </a:xfrm>
                          <a:prstGeom prst="rect">
                            <a:avLst/>
                          </a:prstGeom>
                          <a:solidFill>
                            <a:srgbClr val="CFE2F3"/>
                          </a:solidFill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58" name="Shape 158"/>
                          <p:cNvSpPr/>
                          <p:nvPr/>
                        </p:nvSpPr>
                        <p:spPr>
                          <a:xfrm rot="5400000">
                            <a:off x="-755103" y="755102"/>
                            <a:ext cx="2066585" cy="556380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extLst>
                            <a:ext uri="{C572A759-6A51-4108-AA02-DFA0A04FC94B}">
                              <ma14:wrappingTextBoxFlag xmlns:ma14="http://schemas.microsoft.com/office/mac/drawingml/2011/main" val="1"/>
                            </a:ext>
                          </a:extLst>
                        </p:spPr>
                        <p:txBody>
                          <a:bodyPr wrap="square" lIns="91424" tIns="91424" rIns="91424" bIns="91424" numCol="1" anchor="ctr">
                            <a:noAutofit/>
                          </a:bodyPr>
                          <a:lstStyle>
                            <a:lvl1pPr defTabSz="914400">
                              <a:defRPr sz="1400"/>
                            </a:lvl1pPr>
                          </a:lstStyle>
                          <a:p>
                            <a:r>
                              <a:rPr sz="1100"/>
                              <a:t>Calvin (2015)</a:t>
                            </a:r>
                          </a:p>
                        </p:txBody>
                      </p:sp>
                    </p:grpSp>
                    <p:grpSp>
                      <p:nvGrpSpPr>
                        <p:cNvPr id="154" name="Group 162"/>
                        <p:cNvGrpSpPr/>
                        <p:nvPr/>
                      </p:nvGrpSpPr>
                      <p:grpSpPr>
                        <a:xfrm>
                          <a:off x="0" y="669673"/>
                          <a:ext cx="624489" cy="998411"/>
                          <a:chOff x="0" y="0"/>
                          <a:chExt cx="624488" cy="998409"/>
                        </a:xfrm>
                      </p:grpSpPr>
                      <p:sp>
                        <p:nvSpPr>
                          <p:cNvPr id="155" name="Shape 160"/>
                          <p:cNvSpPr/>
                          <p:nvPr/>
                        </p:nvSpPr>
                        <p:spPr>
                          <a:xfrm rot="5649185">
                            <a:off x="-168075" y="385699"/>
                            <a:ext cx="960639" cy="227011"/>
                          </a:xfrm>
                          <a:prstGeom prst="rect">
                            <a:avLst/>
                          </a:prstGeom>
                          <a:solidFill>
                            <a:srgbClr val="A2C4C9"/>
                          </a:solidFill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56" name="Shape 161"/>
                          <p:cNvSpPr/>
                          <p:nvPr/>
                        </p:nvSpPr>
                        <p:spPr>
                          <a:xfrm rot="5649185">
                            <a:off x="-168075" y="221015"/>
                            <a:ext cx="960639" cy="556380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extLst>
                            <a:ext uri="{C572A759-6A51-4108-AA02-DFA0A04FC94B}">
                              <ma14:wrappingTextBoxFlag xmlns:ma14="http://schemas.microsoft.com/office/mac/drawingml/2011/main" val="1"/>
                            </a:ext>
                          </a:extLst>
                        </p:spPr>
                        <p:txBody>
                          <a:bodyPr wrap="square" lIns="91424" tIns="91424" rIns="91424" bIns="91424" numCol="1" anchor="ctr">
                            <a:noAutofit/>
                          </a:bodyPr>
                          <a:lstStyle>
                            <a:lvl1pPr defTabSz="914400">
                              <a:defRPr sz="1400"/>
                            </a:lvl1pPr>
                          </a:lstStyle>
                          <a:p>
                            <a:r>
                              <a:rPr sz="1100"/>
                              <a:t>extra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1" name="Group 172"/>
                      <p:cNvGrpSpPr/>
                      <p:nvPr/>
                    </p:nvGrpSpPr>
                    <p:grpSpPr>
                      <a:xfrm>
                        <a:off x="4891952" y="2141579"/>
                        <a:ext cx="820475" cy="2418957"/>
                        <a:chOff x="0" y="0"/>
                        <a:chExt cx="820474" cy="2418956"/>
                      </a:xfrm>
                    </p:grpSpPr>
                    <p:grpSp>
                      <p:nvGrpSpPr>
                        <p:cNvPr id="145" name="Group 168"/>
                        <p:cNvGrpSpPr/>
                        <p:nvPr/>
                      </p:nvGrpSpPr>
                      <p:grpSpPr>
                        <a:xfrm>
                          <a:off x="36596" y="-1"/>
                          <a:ext cx="783879" cy="2418920"/>
                          <a:chOff x="0" y="0"/>
                          <a:chExt cx="783878" cy="2418918"/>
                        </a:xfrm>
                      </p:grpSpPr>
                      <p:sp>
                        <p:nvSpPr>
                          <p:cNvPr id="149" name="Shape 164"/>
                          <p:cNvSpPr/>
                          <p:nvPr/>
                        </p:nvSpPr>
                        <p:spPr>
                          <a:xfrm>
                            <a:off x="0" y="-1"/>
                            <a:ext cx="783879" cy="2418920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452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148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50" name="Shape 165"/>
                          <p:cNvSpPr/>
                          <p:nvPr/>
                        </p:nvSpPr>
                        <p:spPr>
                          <a:xfrm>
                            <a:off x="509230" y="-1"/>
                            <a:ext cx="274649" cy="2418920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452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19148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51" name="Shape 166"/>
                          <p:cNvSpPr/>
                          <p:nvPr/>
                        </p:nvSpPr>
                        <p:spPr>
                          <a:xfrm>
                            <a:off x="0" y="-1"/>
                            <a:ext cx="783879" cy="274649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52" name="Shape 167"/>
                          <p:cNvSpPr/>
                          <p:nvPr/>
                        </p:nvSpPr>
                        <p:spPr>
                          <a:xfrm>
                            <a:off x="0" y="-1"/>
                            <a:ext cx="783879" cy="2418920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452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148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2452"/>
                                </a:moveTo>
                                <a:lnTo>
                                  <a:pt x="14032" y="2452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2452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46" name="Group 171"/>
                        <p:cNvGrpSpPr/>
                        <p:nvPr/>
                      </p:nvGrpSpPr>
                      <p:grpSpPr>
                        <a:xfrm>
                          <a:off x="-1" y="332272"/>
                          <a:ext cx="556380" cy="2086685"/>
                          <a:chOff x="0" y="0"/>
                          <a:chExt cx="556378" cy="2086684"/>
                        </a:xfrm>
                      </p:grpSpPr>
                      <p:sp>
                        <p:nvSpPr>
                          <p:cNvPr id="147" name="Shape 169"/>
                          <p:cNvSpPr/>
                          <p:nvPr/>
                        </p:nvSpPr>
                        <p:spPr>
                          <a:xfrm rot="5400000">
                            <a:off x="-765153" y="801747"/>
                            <a:ext cx="2086685" cy="483190"/>
                          </a:xfrm>
                          <a:prstGeom prst="rect">
                            <a:avLst/>
                          </a:pr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48" name="Shape 170"/>
                          <p:cNvSpPr/>
                          <p:nvPr/>
                        </p:nvSpPr>
                        <p:spPr>
                          <a:xfrm rot="5400000">
                            <a:off x="-765153" y="765152"/>
                            <a:ext cx="2086685" cy="556380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extLst>
                            <a:ext uri="{C572A759-6A51-4108-AA02-DFA0A04FC94B}">
                              <ma14:wrappingTextBoxFlag xmlns:ma14="http://schemas.microsoft.com/office/mac/drawingml/2011/main" val="1"/>
                            </a:ext>
                          </a:extLst>
                        </p:spPr>
                        <p:txBody>
                          <a:bodyPr wrap="square" lIns="91424" tIns="91424" rIns="91424" bIns="91424" numCol="1" anchor="ctr">
                            <a:noAutofit/>
                          </a:bodyPr>
                          <a:lstStyle>
                            <a:lvl1pPr defTabSz="914400">
                              <a:defRPr sz="1400"/>
                            </a:lvl1pPr>
                          </a:lstStyle>
                          <a:p>
                            <a:r>
                              <a:rPr sz="1100"/>
                              <a:t>Calvin (2015)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2" name="Group 181"/>
                      <p:cNvGrpSpPr/>
                      <p:nvPr/>
                    </p:nvGrpSpPr>
                    <p:grpSpPr>
                      <a:xfrm>
                        <a:off x="36612" y="4660958"/>
                        <a:ext cx="2383833" cy="828467"/>
                        <a:chOff x="0" y="0"/>
                        <a:chExt cx="2383831" cy="828465"/>
                      </a:xfrm>
                    </p:grpSpPr>
                    <p:grpSp>
                      <p:nvGrpSpPr>
                        <p:cNvPr id="137" name="Group 177"/>
                        <p:cNvGrpSpPr/>
                        <p:nvPr/>
                      </p:nvGrpSpPr>
                      <p:grpSpPr>
                        <a:xfrm>
                          <a:off x="-1" y="0"/>
                          <a:ext cx="2383795" cy="795430"/>
                          <a:chOff x="0" y="0"/>
                          <a:chExt cx="2383794" cy="795429"/>
                        </a:xfrm>
                      </p:grpSpPr>
                      <p:sp>
                        <p:nvSpPr>
                          <p:cNvPr id="141" name="Shape 173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2" name="Shape 174"/>
                          <p:cNvSpPr/>
                          <p:nvPr/>
                        </p:nvSpPr>
                        <p:spPr>
                          <a:xfrm rot="16200000">
                            <a:off x="1052549" y="-1052550"/>
                            <a:ext cx="278696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3" name="Shape 175"/>
                          <p:cNvSpPr/>
                          <p:nvPr/>
                        </p:nvSpPr>
                        <p:spPr>
                          <a:xfrm rot="16200000">
                            <a:off x="-258368" y="258367"/>
                            <a:ext cx="795430" cy="2786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44" name="Shape 176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2525"/>
                                </a:moveTo>
                                <a:lnTo>
                                  <a:pt x="14032" y="2525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2525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38" name="Group 180"/>
                        <p:cNvGrpSpPr/>
                        <p:nvPr/>
                      </p:nvGrpSpPr>
                      <p:grpSpPr>
                        <a:xfrm>
                          <a:off x="327447" y="272086"/>
                          <a:ext cx="2056385" cy="556380"/>
                          <a:chOff x="0" y="0"/>
                          <a:chExt cx="2056384" cy="556378"/>
                        </a:xfrm>
                      </p:grpSpPr>
                      <p:sp>
                        <p:nvSpPr>
                          <p:cNvPr id="139" name="Shape 178"/>
                          <p:cNvSpPr/>
                          <p:nvPr/>
                        </p:nvSpPr>
                        <p:spPr>
                          <a:xfrm>
                            <a:off x="0" y="33035"/>
                            <a:ext cx="2056385" cy="490309"/>
                          </a:xfrm>
                          <a:prstGeom prst="rect">
                            <a:avLst/>
                          </a:pr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40" name="Shape 179"/>
                          <p:cNvSpPr/>
                          <p:nvPr/>
                        </p:nvSpPr>
                        <p:spPr>
                          <a:xfrm>
                            <a:off x="0" y="0"/>
                            <a:ext cx="2056385" cy="556379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extLst>
                            <a:ext uri="{C572A759-6A51-4108-AA02-DFA0A04FC94B}">
                              <ma14:wrappingTextBoxFlag xmlns:ma14="http://schemas.microsoft.com/office/mac/drawingml/2011/main" val="1"/>
                            </a:ext>
                          </a:extLst>
                        </p:spPr>
                        <p:txBody>
                          <a:bodyPr wrap="square" lIns="91424" tIns="91424" rIns="91424" bIns="91424" numCol="1" anchor="ctr">
                            <a:noAutofit/>
                          </a:bodyPr>
                          <a:lstStyle>
                            <a:lvl1pPr defTabSz="914400">
                              <a:defRPr sz="1400"/>
                            </a:lvl1pPr>
                          </a:lstStyle>
                          <a:p>
                            <a:r>
                              <a:rPr sz="1100"/>
                              <a:t>Calvin (2015)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3" name="Group 190"/>
                      <p:cNvGrpSpPr/>
                      <p:nvPr/>
                    </p:nvGrpSpPr>
                    <p:grpSpPr>
                      <a:xfrm>
                        <a:off x="36612" y="4164293"/>
                        <a:ext cx="2383833" cy="828466"/>
                        <a:chOff x="0" y="0"/>
                        <a:chExt cx="2383831" cy="828465"/>
                      </a:xfrm>
                    </p:grpSpPr>
                    <p:grpSp>
                      <p:nvGrpSpPr>
                        <p:cNvPr id="129" name="Group 186"/>
                        <p:cNvGrpSpPr/>
                        <p:nvPr/>
                      </p:nvGrpSpPr>
                      <p:grpSpPr>
                        <a:xfrm>
                          <a:off x="-1" y="0"/>
                          <a:ext cx="2383795" cy="795430"/>
                          <a:chOff x="0" y="0"/>
                          <a:chExt cx="2383794" cy="795429"/>
                        </a:xfrm>
                      </p:grpSpPr>
                      <p:sp>
                        <p:nvSpPr>
                          <p:cNvPr id="133" name="Shape 182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34" name="Shape 183"/>
                          <p:cNvSpPr/>
                          <p:nvPr/>
                        </p:nvSpPr>
                        <p:spPr>
                          <a:xfrm rot="16200000">
                            <a:off x="1052549" y="-1052550"/>
                            <a:ext cx="278696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35" name="Shape 184"/>
                          <p:cNvSpPr/>
                          <p:nvPr/>
                        </p:nvSpPr>
                        <p:spPr>
                          <a:xfrm rot="16200000">
                            <a:off x="-258368" y="258367"/>
                            <a:ext cx="795430" cy="2786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36" name="Shape 185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2525"/>
                                </a:moveTo>
                                <a:lnTo>
                                  <a:pt x="14032" y="2525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2525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30" name="Group 189"/>
                        <p:cNvGrpSpPr/>
                        <p:nvPr/>
                      </p:nvGrpSpPr>
                      <p:grpSpPr>
                        <a:xfrm>
                          <a:off x="327447" y="272086"/>
                          <a:ext cx="2056385" cy="556380"/>
                          <a:chOff x="0" y="0"/>
                          <a:chExt cx="2056384" cy="556378"/>
                        </a:xfrm>
                      </p:grpSpPr>
                      <p:sp>
                        <p:nvSpPr>
                          <p:cNvPr id="131" name="Shape 187"/>
                          <p:cNvSpPr/>
                          <p:nvPr/>
                        </p:nvSpPr>
                        <p:spPr>
                          <a:xfrm>
                            <a:off x="0" y="33035"/>
                            <a:ext cx="2056385" cy="490309"/>
                          </a:xfrm>
                          <a:prstGeom prst="rect">
                            <a:avLst/>
                          </a:pr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32" name="Shape 188"/>
                          <p:cNvSpPr/>
                          <p:nvPr/>
                        </p:nvSpPr>
                        <p:spPr>
                          <a:xfrm>
                            <a:off x="0" y="0"/>
                            <a:ext cx="2056385" cy="556379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extLst>
                            <a:ext uri="{C572A759-6A51-4108-AA02-DFA0A04FC94B}">
                              <ma14:wrappingTextBoxFlag xmlns:ma14="http://schemas.microsoft.com/office/mac/drawingml/2011/main" val="1"/>
                            </a:ext>
                          </a:extLst>
                        </p:spPr>
                        <p:txBody>
                          <a:bodyPr wrap="square" lIns="91424" tIns="91424" rIns="91424" bIns="91424" numCol="1" anchor="ctr">
                            <a:noAutofit/>
                          </a:bodyPr>
                          <a:lstStyle>
                            <a:lvl1pPr defTabSz="914400">
                              <a:defRPr sz="1400"/>
                            </a:lvl1pPr>
                          </a:lstStyle>
                          <a:p>
                            <a:r>
                              <a:rPr sz="1100"/>
                              <a:t>Calvin (2015)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4" name="Group 199"/>
                      <p:cNvGrpSpPr/>
                      <p:nvPr/>
                    </p:nvGrpSpPr>
                    <p:grpSpPr>
                      <a:xfrm>
                        <a:off x="507461" y="5051590"/>
                        <a:ext cx="2383833" cy="828466"/>
                        <a:chOff x="0" y="0"/>
                        <a:chExt cx="2383831" cy="828465"/>
                      </a:xfrm>
                    </p:grpSpPr>
                    <p:grpSp>
                      <p:nvGrpSpPr>
                        <p:cNvPr id="121" name="Group 195"/>
                        <p:cNvGrpSpPr/>
                        <p:nvPr/>
                      </p:nvGrpSpPr>
                      <p:grpSpPr>
                        <a:xfrm>
                          <a:off x="-1" y="0"/>
                          <a:ext cx="2383795" cy="795430"/>
                          <a:chOff x="0" y="0"/>
                          <a:chExt cx="2383794" cy="795429"/>
                        </a:xfrm>
                      </p:grpSpPr>
                      <p:sp>
                        <p:nvSpPr>
                          <p:cNvPr id="125" name="Shape 191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26" name="Shape 192"/>
                          <p:cNvSpPr/>
                          <p:nvPr/>
                        </p:nvSpPr>
                        <p:spPr>
                          <a:xfrm rot="16200000">
                            <a:off x="1052549" y="-1052550"/>
                            <a:ext cx="278696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27" name="Shape 193"/>
                          <p:cNvSpPr/>
                          <p:nvPr/>
                        </p:nvSpPr>
                        <p:spPr>
                          <a:xfrm rot="16200000">
                            <a:off x="-258368" y="258367"/>
                            <a:ext cx="795430" cy="2786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28" name="Shape 194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2525"/>
                                </a:moveTo>
                                <a:lnTo>
                                  <a:pt x="14032" y="2525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2525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22" name="Group 198"/>
                        <p:cNvGrpSpPr/>
                        <p:nvPr/>
                      </p:nvGrpSpPr>
                      <p:grpSpPr>
                        <a:xfrm>
                          <a:off x="327447" y="272086"/>
                          <a:ext cx="2056385" cy="556380"/>
                          <a:chOff x="0" y="0"/>
                          <a:chExt cx="2056384" cy="556378"/>
                        </a:xfrm>
                      </p:grpSpPr>
                      <p:sp>
                        <p:nvSpPr>
                          <p:cNvPr id="123" name="Shape 196"/>
                          <p:cNvSpPr/>
                          <p:nvPr/>
                        </p:nvSpPr>
                        <p:spPr>
                          <a:xfrm>
                            <a:off x="0" y="33035"/>
                            <a:ext cx="2056385" cy="490309"/>
                          </a:xfrm>
                          <a:prstGeom prst="rect">
                            <a:avLst/>
                          </a:pr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24" name="Shape 197"/>
                          <p:cNvSpPr/>
                          <p:nvPr/>
                        </p:nvSpPr>
                        <p:spPr>
                          <a:xfrm>
                            <a:off x="0" y="0"/>
                            <a:ext cx="2056385" cy="556379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extLst>
                            <a:ext uri="{C572A759-6A51-4108-AA02-DFA0A04FC94B}">
                              <ma14:wrappingTextBoxFlag xmlns:ma14="http://schemas.microsoft.com/office/mac/drawingml/2011/main" val="1"/>
                            </a:ext>
                          </a:extLst>
                        </p:spPr>
                        <p:txBody>
                          <a:bodyPr wrap="square" lIns="91424" tIns="91424" rIns="91424" bIns="91424" numCol="1" anchor="ctr">
                            <a:noAutofit/>
                          </a:bodyPr>
                          <a:lstStyle>
                            <a:lvl1pPr defTabSz="914400">
                              <a:defRPr sz="1400"/>
                            </a:lvl1pPr>
                          </a:lstStyle>
                          <a:p>
                            <a:r>
                              <a:rPr sz="1100"/>
                              <a:t>Calvin (2015)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45" name="Group 208"/>
                      <p:cNvGrpSpPr/>
                      <p:nvPr/>
                    </p:nvGrpSpPr>
                    <p:grpSpPr>
                      <a:xfrm>
                        <a:off x="340172" y="3628644"/>
                        <a:ext cx="2383832" cy="828466"/>
                        <a:chOff x="0" y="0"/>
                        <a:chExt cx="2383831" cy="828465"/>
                      </a:xfrm>
                    </p:grpSpPr>
                    <p:grpSp>
                      <p:nvGrpSpPr>
                        <p:cNvPr id="113" name="Group 204"/>
                        <p:cNvGrpSpPr/>
                        <p:nvPr/>
                      </p:nvGrpSpPr>
                      <p:grpSpPr>
                        <a:xfrm>
                          <a:off x="-1" y="0"/>
                          <a:ext cx="2383795" cy="795430"/>
                          <a:chOff x="0" y="0"/>
                          <a:chExt cx="2383794" cy="795429"/>
                        </a:xfrm>
                      </p:grpSpPr>
                      <p:sp>
                        <p:nvSpPr>
                          <p:cNvPr id="117" name="Shape 200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18" name="Shape 201"/>
                          <p:cNvSpPr/>
                          <p:nvPr/>
                        </p:nvSpPr>
                        <p:spPr>
                          <a:xfrm rot="16200000">
                            <a:off x="1052549" y="-1052550"/>
                            <a:ext cx="278696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19" name="Shape 202"/>
                          <p:cNvSpPr/>
                          <p:nvPr/>
                        </p:nvSpPr>
                        <p:spPr>
                          <a:xfrm rot="16200000">
                            <a:off x="-258368" y="258367"/>
                            <a:ext cx="795430" cy="2786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20" name="Shape 203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2525"/>
                                </a:moveTo>
                                <a:lnTo>
                                  <a:pt x="14032" y="2525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2525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14" name="Group 207"/>
                        <p:cNvGrpSpPr/>
                        <p:nvPr/>
                      </p:nvGrpSpPr>
                      <p:grpSpPr>
                        <a:xfrm>
                          <a:off x="327447" y="272086"/>
                          <a:ext cx="2056385" cy="556380"/>
                          <a:chOff x="0" y="0"/>
                          <a:chExt cx="2056384" cy="556378"/>
                        </a:xfrm>
                      </p:grpSpPr>
                      <p:sp>
                        <p:nvSpPr>
                          <p:cNvPr id="115" name="Shape 205"/>
                          <p:cNvSpPr/>
                          <p:nvPr/>
                        </p:nvSpPr>
                        <p:spPr>
                          <a:xfrm>
                            <a:off x="0" y="33035"/>
                            <a:ext cx="2056385" cy="490309"/>
                          </a:xfrm>
                          <a:prstGeom prst="rect">
                            <a:avLst/>
                          </a:pr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16" name="Shape 206"/>
                          <p:cNvSpPr/>
                          <p:nvPr/>
                        </p:nvSpPr>
                        <p:spPr>
                          <a:xfrm>
                            <a:off x="0" y="0"/>
                            <a:ext cx="2056385" cy="556379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extLst>
                            <a:ext uri="{C572A759-6A51-4108-AA02-DFA0A04FC94B}">
                              <ma14:wrappingTextBoxFlag xmlns:ma14="http://schemas.microsoft.com/office/mac/drawingml/2011/main" val="1"/>
                            </a:ext>
                          </a:extLst>
                        </p:spPr>
                        <p:txBody>
                          <a:bodyPr wrap="square" lIns="91424" tIns="91424" rIns="91424" bIns="91424" numCol="1" anchor="ctr">
                            <a:noAutofit/>
                          </a:bodyPr>
                          <a:lstStyle>
                            <a:lvl1pPr defTabSz="914400">
                              <a:defRPr sz="1400"/>
                            </a:lvl1pPr>
                          </a:lstStyle>
                          <a:p>
                            <a:r>
                              <a:rPr sz="1100"/>
                              <a:t>Calvin (2015)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46" name="Shape 209"/>
                      <p:cNvSpPr/>
                      <p:nvPr/>
                    </p:nvSpPr>
                    <p:spPr>
                      <a:xfrm rot="7300235">
                        <a:off x="10363224" y="175807"/>
                        <a:ext cx="875222" cy="867537"/>
                      </a:xfrm>
                      <a:prstGeom prst="ellipse">
                        <a:avLst/>
                      </a:prstGeom>
                      <a:solidFill>
                        <a:srgbClr val="CFE2F3"/>
                      </a:solidFill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sp>
                    <p:nvSpPr>
                      <p:cNvPr id="47" name="Shape 210"/>
                      <p:cNvSpPr/>
                      <p:nvPr/>
                    </p:nvSpPr>
                    <p:spPr>
                      <a:xfrm>
                        <a:off x="10422563" y="1864258"/>
                        <a:ext cx="569229" cy="55556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1600" y="10800"/>
                            </a:moveTo>
                            <a:lnTo>
                              <a:pt x="17242" y="12350"/>
                            </a:lnTo>
                            <a:lnTo>
                              <a:pt x="17242" y="9250"/>
                            </a:lnTo>
                            <a:close/>
                            <a:moveTo>
                              <a:pt x="18436" y="3163"/>
                            </a:moveTo>
                            <a:lnTo>
                              <a:pt x="16451" y="7341"/>
                            </a:lnTo>
                            <a:lnTo>
                              <a:pt x="14259" y="5149"/>
                            </a:lnTo>
                            <a:close/>
                            <a:moveTo>
                              <a:pt x="10800" y="0"/>
                            </a:moveTo>
                            <a:lnTo>
                              <a:pt x="12350" y="4358"/>
                            </a:lnTo>
                            <a:lnTo>
                              <a:pt x="9250" y="4358"/>
                            </a:lnTo>
                            <a:close/>
                            <a:moveTo>
                              <a:pt x="3163" y="3163"/>
                            </a:moveTo>
                            <a:lnTo>
                              <a:pt x="7341" y="5149"/>
                            </a:lnTo>
                            <a:lnTo>
                              <a:pt x="5149" y="7341"/>
                            </a:lnTo>
                            <a:close/>
                            <a:moveTo>
                              <a:pt x="0" y="10800"/>
                            </a:moveTo>
                            <a:lnTo>
                              <a:pt x="4358" y="9250"/>
                            </a:lnTo>
                            <a:lnTo>
                              <a:pt x="4358" y="12350"/>
                            </a:lnTo>
                            <a:close/>
                            <a:moveTo>
                              <a:pt x="3163" y="18436"/>
                            </a:moveTo>
                            <a:lnTo>
                              <a:pt x="5149" y="14259"/>
                            </a:lnTo>
                            <a:lnTo>
                              <a:pt x="7341" y="16451"/>
                            </a:lnTo>
                            <a:close/>
                            <a:moveTo>
                              <a:pt x="10800" y="21600"/>
                            </a:moveTo>
                            <a:lnTo>
                              <a:pt x="9250" y="17242"/>
                            </a:lnTo>
                            <a:lnTo>
                              <a:pt x="12350" y="17242"/>
                            </a:lnTo>
                            <a:close/>
                            <a:moveTo>
                              <a:pt x="18436" y="18436"/>
                            </a:moveTo>
                            <a:lnTo>
                              <a:pt x="14259" y="16451"/>
                            </a:lnTo>
                            <a:lnTo>
                              <a:pt x="16451" y="14259"/>
                            </a:lnTo>
                            <a:close/>
                            <a:moveTo>
                              <a:pt x="5400" y="10800"/>
                            </a:moveTo>
                            <a:cubicBezTo>
                              <a:pt x="5400" y="7818"/>
                              <a:pt x="7818" y="5400"/>
                              <a:pt x="10800" y="5400"/>
                            </a:cubicBezTo>
                            <a:cubicBezTo>
                              <a:pt x="13782" y="5400"/>
                              <a:pt x="16200" y="7818"/>
                              <a:pt x="16200" y="10800"/>
                            </a:cubicBezTo>
                            <a:cubicBezTo>
                              <a:pt x="16200" y="13782"/>
                              <a:pt x="13782" y="16200"/>
                              <a:pt x="10800" y="16200"/>
                            </a:cubicBezTo>
                            <a:cubicBezTo>
                              <a:pt x="7818" y="16200"/>
                              <a:pt x="5400" y="13782"/>
                              <a:pt x="5400" y="10800"/>
                            </a:cubicBezTo>
                            <a:close/>
                          </a:path>
                        </a:pathLst>
                      </a:custGeom>
                      <a:solidFill>
                        <a:srgbClr val="CFE2F3"/>
                      </a:solidFill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sp>
                    <p:nvSpPr>
                      <p:cNvPr id="48" name="Shape 211"/>
                      <p:cNvSpPr/>
                      <p:nvPr/>
                    </p:nvSpPr>
                    <p:spPr>
                      <a:xfrm>
                        <a:off x="10396070" y="1455226"/>
                        <a:ext cx="569230" cy="55556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1600" y="10800"/>
                            </a:moveTo>
                            <a:lnTo>
                              <a:pt x="17242" y="12350"/>
                            </a:lnTo>
                            <a:lnTo>
                              <a:pt x="17242" y="9250"/>
                            </a:lnTo>
                            <a:close/>
                            <a:moveTo>
                              <a:pt x="18436" y="3163"/>
                            </a:moveTo>
                            <a:lnTo>
                              <a:pt x="16451" y="7341"/>
                            </a:lnTo>
                            <a:lnTo>
                              <a:pt x="14259" y="5149"/>
                            </a:lnTo>
                            <a:close/>
                            <a:moveTo>
                              <a:pt x="10800" y="0"/>
                            </a:moveTo>
                            <a:lnTo>
                              <a:pt x="12350" y="4358"/>
                            </a:lnTo>
                            <a:lnTo>
                              <a:pt x="9250" y="4358"/>
                            </a:lnTo>
                            <a:close/>
                            <a:moveTo>
                              <a:pt x="3163" y="3163"/>
                            </a:moveTo>
                            <a:lnTo>
                              <a:pt x="7341" y="5149"/>
                            </a:lnTo>
                            <a:lnTo>
                              <a:pt x="5149" y="7341"/>
                            </a:lnTo>
                            <a:close/>
                            <a:moveTo>
                              <a:pt x="0" y="10800"/>
                            </a:moveTo>
                            <a:lnTo>
                              <a:pt x="4358" y="9250"/>
                            </a:lnTo>
                            <a:lnTo>
                              <a:pt x="4358" y="12350"/>
                            </a:lnTo>
                            <a:close/>
                            <a:moveTo>
                              <a:pt x="3163" y="18436"/>
                            </a:moveTo>
                            <a:lnTo>
                              <a:pt x="5149" y="14259"/>
                            </a:lnTo>
                            <a:lnTo>
                              <a:pt x="7341" y="16451"/>
                            </a:lnTo>
                            <a:close/>
                            <a:moveTo>
                              <a:pt x="10800" y="21600"/>
                            </a:moveTo>
                            <a:lnTo>
                              <a:pt x="9250" y="17242"/>
                            </a:lnTo>
                            <a:lnTo>
                              <a:pt x="12350" y="17242"/>
                            </a:lnTo>
                            <a:close/>
                            <a:moveTo>
                              <a:pt x="18436" y="18436"/>
                            </a:moveTo>
                            <a:lnTo>
                              <a:pt x="14259" y="16451"/>
                            </a:lnTo>
                            <a:lnTo>
                              <a:pt x="16451" y="14259"/>
                            </a:lnTo>
                            <a:close/>
                            <a:moveTo>
                              <a:pt x="5400" y="10800"/>
                            </a:moveTo>
                            <a:cubicBezTo>
                              <a:pt x="5400" y="7818"/>
                              <a:pt x="7818" y="5400"/>
                              <a:pt x="10800" y="5400"/>
                            </a:cubicBezTo>
                            <a:cubicBezTo>
                              <a:pt x="13782" y="5400"/>
                              <a:pt x="16200" y="7818"/>
                              <a:pt x="16200" y="10800"/>
                            </a:cubicBezTo>
                            <a:cubicBezTo>
                              <a:pt x="16200" y="13782"/>
                              <a:pt x="13782" y="16200"/>
                              <a:pt x="10800" y="16200"/>
                            </a:cubicBezTo>
                            <a:cubicBezTo>
                              <a:pt x="7818" y="16200"/>
                              <a:pt x="5400" y="13782"/>
                              <a:pt x="5400" y="10800"/>
                            </a:cubicBezTo>
                            <a:close/>
                          </a:path>
                        </a:pathLst>
                      </a:custGeom>
                      <a:solidFill>
                        <a:srgbClr val="CFE2F3"/>
                      </a:solidFill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sp>
                    <p:nvSpPr>
                      <p:cNvPr id="49" name="Shape 212"/>
                      <p:cNvSpPr/>
                      <p:nvPr/>
                    </p:nvSpPr>
                    <p:spPr>
                      <a:xfrm rot="7301350">
                        <a:off x="9352147" y="942740"/>
                        <a:ext cx="1182675" cy="1201935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21600" y="10800"/>
                            </a:moveTo>
                            <a:lnTo>
                              <a:pt x="17242" y="12350"/>
                            </a:lnTo>
                            <a:lnTo>
                              <a:pt x="17242" y="9250"/>
                            </a:lnTo>
                            <a:close/>
                            <a:moveTo>
                              <a:pt x="18436" y="3163"/>
                            </a:moveTo>
                            <a:lnTo>
                              <a:pt x="16451" y="7341"/>
                            </a:lnTo>
                            <a:lnTo>
                              <a:pt x="14259" y="5149"/>
                            </a:lnTo>
                            <a:close/>
                            <a:moveTo>
                              <a:pt x="10800" y="0"/>
                            </a:moveTo>
                            <a:lnTo>
                              <a:pt x="12350" y="4358"/>
                            </a:lnTo>
                            <a:lnTo>
                              <a:pt x="9250" y="4358"/>
                            </a:lnTo>
                            <a:close/>
                            <a:moveTo>
                              <a:pt x="3163" y="3163"/>
                            </a:moveTo>
                            <a:lnTo>
                              <a:pt x="7341" y="5149"/>
                            </a:lnTo>
                            <a:lnTo>
                              <a:pt x="5149" y="7341"/>
                            </a:lnTo>
                            <a:close/>
                            <a:moveTo>
                              <a:pt x="0" y="10800"/>
                            </a:moveTo>
                            <a:lnTo>
                              <a:pt x="4358" y="9250"/>
                            </a:lnTo>
                            <a:lnTo>
                              <a:pt x="4358" y="12350"/>
                            </a:lnTo>
                            <a:close/>
                            <a:moveTo>
                              <a:pt x="3163" y="18436"/>
                            </a:moveTo>
                            <a:lnTo>
                              <a:pt x="5149" y="14259"/>
                            </a:lnTo>
                            <a:lnTo>
                              <a:pt x="7341" y="16451"/>
                            </a:lnTo>
                            <a:close/>
                            <a:moveTo>
                              <a:pt x="10800" y="21600"/>
                            </a:moveTo>
                            <a:lnTo>
                              <a:pt x="9250" y="17242"/>
                            </a:lnTo>
                            <a:lnTo>
                              <a:pt x="12350" y="17242"/>
                            </a:lnTo>
                            <a:close/>
                            <a:moveTo>
                              <a:pt x="18436" y="18436"/>
                            </a:moveTo>
                            <a:lnTo>
                              <a:pt x="14259" y="16451"/>
                            </a:lnTo>
                            <a:lnTo>
                              <a:pt x="16451" y="14259"/>
                            </a:lnTo>
                            <a:close/>
                            <a:moveTo>
                              <a:pt x="5400" y="10800"/>
                            </a:moveTo>
                            <a:cubicBezTo>
                              <a:pt x="5400" y="7818"/>
                              <a:pt x="7818" y="5400"/>
                              <a:pt x="10800" y="5400"/>
                            </a:cubicBezTo>
                            <a:cubicBezTo>
                              <a:pt x="13782" y="5400"/>
                              <a:pt x="16200" y="7818"/>
                              <a:pt x="16200" y="10800"/>
                            </a:cubicBezTo>
                            <a:cubicBezTo>
                              <a:pt x="16200" y="13782"/>
                              <a:pt x="13782" y="16200"/>
                              <a:pt x="10800" y="16200"/>
                            </a:cubicBezTo>
                            <a:cubicBezTo>
                              <a:pt x="7818" y="16200"/>
                              <a:pt x="5400" y="13782"/>
                              <a:pt x="5400" y="10800"/>
                            </a:cubicBezTo>
                            <a:close/>
                          </a:path>
                        </a:pathLst>
                      </a:custGeom>
                      <a:solidFill>
                        <a:srgbClr val="CFE2F3"/>
                      </a:solidFill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grpSp>
                    <p:nvGrpSpPr>
                      <p:cNvPr id="50" name="Group 221"/>
                      <p:cNvGrpSpPr/>
                      <p:nvPr/>
                    </p:nvGrpSpPr>
                    <p:grpSpPr>
                      <a:xfrm>
                        <a:off x="6883768" y="94097"/>
                        <a:ext cx="2383814" cy="828466"/>
                        <a:chOff x="0" y="0"/>
                        <a:chExt cx="2383813" cy="828465"/>
                      </a:xfrm>
                    </p:grpSpPr>
                    <p:grpSp>
                      <p:nvGrpSpPr>
                        <p:cNvPr id="105" name="Group 217"/>
                        <p:cNvGrpSpPr/>
                        <p:nvPr/>
                      </p:nvGrpSpPr>
                      <p:grpSpPr>
                        <a:xfrm>
                          <a:off x="-1" y="-1"/>
                          <a:ext cx="2383796" cy="795431"/>
                          <a:chOff x="0" y="0"/>
                          <a:chExt cx="2383794" cy="795429"/>
                        </a:xfrm>
                      </p:grpSpPr>
                      <p:sp>
                        <p:nvSpPr>
                          <p:cNvPr id="109" name="Shape 213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10" name="Shape 214"/>
                          <p:cNvSpPr/>
                          <p:nvPr/>
                        </p:nvSpPr>
                        <p:spPr>
                          <a:xfrm rot="16200000">
                            <a:off x="1052549" y="-1052550"/>
                            <a:ext cx="278696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11" name="Shape 215"/>
                          <p:cNvSpPr/>
                          <p:nvPr/>
                        </p:nvSpPr>
                        <p:spPr>
                          <a:xfrm rot="16200000">
                            <a:off x="-258368" y="258367"/>
                            <a:ext cx="795431" cy="2786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112" name="Shape 216"/>
                          <p:cNvSpPr/>
                          <p:nvPr/>
                        </p:nvSpPr>
                        <p:spPr>
                          <a:xfrm rot="16200000">
                            <a:off x="794182" y="-794183"/>
                            <a:ext cx="795430" cy="238379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52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07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2525"/>
                                </a:moveTo>
                                <a:lnTo>
                                  <a:pt x="14032" y="2525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2525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06" name="Group 220"/>
                        <p:cNvGrpSpPr/>
                        <p:nvPr/>
                      </p:nvGrpSpPr>
                      <p:grpSpPr>
                        <a:xfrm>
                          <a:off x="327429" y="272086"/>
                          <a:ext cx="2056385" cy="556380"/>
                          <a:chOff x="0" y="0"/>
                          <a:chExt cx="2056384" cy="556378"/>
                        </a:xfrm>
                      </p:grpSpPr>
                      <p:sp>
                        <p:nvSpPr>
                          <p:cNvPr id="107" name="Shape 218"/>
                          <p:cNvSpPr/>
                          <p:nvPr/>
                        </p:nvSpPr>
                        <p:spPr>
                          <a:xfrm>
                            <a:off x="0" y="33035"/>
                            <a:ext cx="2056385" cy="490309"/>
                          </a:xfrm>
                          <a:prstGeom prst="rect">
                            <a:avLst/>
                          </a:pr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108" name="Shape 219"/>
                          <p:cNvSpPr/>
                          <p:nvPr/>
                        </p:nvSpPr>
                        <p:spPr>
                          <a:xfrm>
                            <a:off x="0" y="0"/>
                            <a:ext cx="2056385" cy="556379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extLst>
                            <a:ext uri="{C572A759-6A51-4108-AA02-DFA0A04FC94B}">
                              <ma14:wrappingTextBoxFlag xmlns:ma14="http://schemas.microsoft.com/office/mac/drawingml/2011/main" val="1"/>
                            </a:ext>
                          </a:extLst>
                        </p:spPr>
                        <p:txBody>
                          <a:bodyPr wrap="square" lIns="91424" tIns="91424" rIns="91424" bIns="91424" numCol="1" anchor="ctr">
                            <a:noAutofit/>
                          </a:bodyPr>
                          <a:lstStyle>
                            <a:lvl1pPr defTabSz="914400">
                              <a:defRPr sz="1400"/>
                            </a:lvl1pPr>
                          </a:lstStyle>
                          <a:p>
                            <a:r>
                              <a:rPr sz="1100"/>
                              <a:t>Calvin (2015)</a:t>
                            </a:r>
                          </a:p>
                        </p:txBody>
                      </p:sp>
                    </p:grpSp>
                  </p:grpSp>
                  <p:sp>
                    <p:nvSpPr>
                      <p:cNvPr id="51" name="Shape 222"/>
                      <p:cNvSpPr/>
                      <p:nvPr/>
                    </p:nvSpPr>
                    <p:spPr>
                      <a:xfrm rot="7303545">
                        <a:off x="9848725" y="1450442"/>
                        <a:ext cx="189628" cy="186545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sp>
                    <p:nvSpPr>
                      <p:cNvPr id="52" name="Shape 223"/>
                      <p:cNvSpPr/>
                      <p:nvPr/>
                    </p:nvSpPr>
                    <p:spPr>
                      <a:xfrm rot="7298919">
                        <a:off x="10506393" y="341461"/>
                        <a:ext cx="586761" cy="535392"/>
                      </a:xfrm>
                      <a:prstGeom prst="ellipse">
                        <a:avLst/>
                      </a:prstGeom>
                      <a:solidFill>
                        <a:srgbClr val="CFE2F3"/>
                      </a:solidFill>
                      <a:ln w="38100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sp>
                    <p:nvSpPr>
                      <p:cNvPr id="53" name="Shape 224"/>
                      <p:cNvSpPr/>
                      <p:nvPr/>
                    </p:nvSpPr>
                    <p:spPr>
                      <a:xfrm flipH="1">
                        <a:off x="10022233" y="755515"/>
                        <a:ext cx="1003060" cy="839546"/>
                      </a:xfrm>
                      <a:prstGeom prst="line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t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sp>
                    <p:nvSpPr>
                      <p:cNvPr id="54" name="Shape 225"/>
                      <p:cNvSpPr/>
                      <p:nvPr/>
                    </p:nvSpPr>
                    <p:spPr>
                      <a:xfrm flipH="1">
                        <a:off x="9865094" y="462800"/>
                        <a:ext cx="709161" cy="1029787"/>
                      </a:xfrm>
                      <a:prstGeom prst="line">
                        <a:avLst/>
                      </a:prstGeom>
                      <a:noFill/>
                      <a:ln w="2857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t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sp>
                    <p:nvSpPr>
                      <p:cNvPr id="55" name="Shape 226"/>
                      <p:cNvSpPr/>
                      <p:nvPr/>
                    </p:nvSpPr>
                    <p:spPr>
                      <a:xfrm rot="10800000">
                        <a:off x="8495542" y="20"/>
                        <a:ext cx="1041551" cy="954770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21600" h="21600" extrusionOk="0">
                            <a:moveTo>
                              <a:pt x="3600" y="0"/>
                            </a:moveTo>
                            <a:lnTo>
                              <a:pt x="21600" y="0"/>
                            </a:lnTo>
                            <a:cubicBezTo>
                              <a:pt x="19612" y="0"/>
                              <a:pt x="18000" y="4835"/>
                              <a:pt x="18000" y="10800"/>
                            </a:cubicBezTo>
                            <a:cubicBezTo>
                              <a:pt x="18000" y="16765"/>
                              <a:pt x="19612" y="21600"/>
                              <a:pt x="21600" y="21600"/>
                            </a:cubicBezTo>
                            <a:lnTo>
                              <a:pt x="3600" y="21600"/>
                            </a:lnTo>
                            <a:cubicBezTo>
                              <a:pt x="1612" y="21600"/>
                              <a:pt x="0" y="16765"/>
                              <a:pt x="0" y="10800"/>
                            </a:cubicBezTo>
                            <a:cubicBezTo>
                              <a:pt x="0" y="4835"/>
                              <a:pt x="1612" y="0"/>
                              <a:pt x="3600" y="0"/>
                            </a:cubicBezTo>
                            <a:close/>
                          </a:path>
                        </a:pathLst>
                      </a:custGeom>
                      <a:solidFill>
                        <a:srgbClr val="CFE2F3"/>
                      </a:solidFill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grpSp>
                    <p:nvGrpSpPr>
                      <p:cNvPr id="56" name="Group 237"/>
                      <p:cNvGrpSpPr/>
                      <p:nvPr/>
                    </p:nvGrpSpPr>
                    <p:grpSpPr>
                      <a:xfrm>
                        <a:off x="9633436" y="0"/>
                        <a:ext cx="1172500" cy="582864"/>
                        <a:chOff x="0" y="0"/>
                        <a:chExt cx="1172498" cy="582863"/>
                      </a:xfrm>
                    </p:grpSpPr>
                    <p:sp>
                      <p:nvSpPr>
                        <p:cNvPr id="95" name="Shape 227"/>
                        <p:cNvSpPr/>
                        <p:nvPr/>
                      </p:nvSpPr>
                      <p:spPr>
                        <a:xfrm>
                          <a:off x="-1" y="61174"/>
                          <a:ext cx="162705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96" name="Shape 228"/>
                        <p:cNvSpPr/>
                        <p:nvPr/>
                      </p:nvSpPr>
                      <p:spPr>
                        <a:xfrm>
                          <a:off x="230047" y="294611"/>
                          <a:ext cx="162704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97" name="Shape 229"/>
                        <p:cNvSpPr/>
                        <p:nvPr/>
                      </p:nvSpPr>
                      <p:spPr>
                        <a:xfrm>
                          <a:off x="453810" y="189322"/>
                          <a:ext cx="162704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98" name="Shape 230"/>
                        <p:cNvSpPr/>
                        <p:nvPr/>
                      </p:nvSpPr>
                      <p:spPr>
                        <a:xfrm>
                          <a:off x="285558" y="-1"/>
                          <a:ext cx="162705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99" name="Shape 231"/>
                        <p:cNvSpPr/>
                        <p:nvPr/>
                      </p:nvSpPr>
                      <p:spPr>
                        <a:xfrm>
                          <a:off x="673197" y="61174"/>
                          <a:ext cx="162704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100" name="Shape 232"/>
                        <p:cNvSpPr/>
                        <p:nvPr/>
                      </p:nvSpPr>
                      <p:spPr>
                        <a:xfrm>
                          <a:off x="336597" y="208469"/>
                          <a:ext cx="162705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101" name="Shape 233"/>
                        <p:cNvSpPr/>
                        <p:nvPr/>
                      </p:nvSpPr>
                      <p:spPr>
                        <a:xfrm>
                          <a:off x="566644" y="441906"/>
                          <a:ext cx="162705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102" name="Shape 234"/>
                        <p:cNvSpPr/>
                        <p:nvPr/>
                      </p:nvSpPr>
                      <p:spPr>
                        <a:xfrm>
                          <a:off x="790409" y="336619"/>
                          <a:ext cx="162705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103" name="Shape 235"/>
                        <p:cNvSpPr/>
                        <p:nvPr/>
                      </p:nvSpPr>
                      <p:spPr>
                        <a:xfrm>
                          <a:off x="622156" y="147296"/>
                          <a:ext cx="162705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  <p:sp>
                      <p:nvSpPr>
                        <p:cNvPr id="104" name="Shape 236"/>
                        <p:cNvSpPr/>
                        <p:nvPr/>
                      </p:nvSpPr>
                      <p:spPr>
                        <a:xfrm>
                          <a:off x="1009794" y="208469"/>
                          <a:ext cx="162705" cy="1409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wd2" y="hd2"/>
                            </a:cxn>
                            <a:cxn ang="5400000">
                              <a:pos x="wd2" y="hd2"/>
                            </a:cxn>
                            <a:cxn ang="10800000">
                              <a:pos x="wd2" y="hd2"/>
                            </a:cxn>
                            <a:cxn ang="16200000">
                              <a:pos x="wd2" y="hd2"/>
                            </a:cxn>
                          </a:cxnLst>
                          <a:rect l="0" t="0" r="r" b="b"/>
                          <a:pathLst>
                            <a:path w="21600" h="21600" extrusionOk="0">
                              <a:moveTo>
                                <a:pt x="0" y="10800"/>
                              </a:moveTo>
                              <a:lnTo>
                                <a:pt x="10800" y="0"/>
                              </a:lnTo>
                              <a:lnTo>
                                <a:pt x="21600" y="10800"/>
                              </a:lnTo>
                              <a:lnTo>
                                <a:pt x="10800" y="2160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FE2F3"/>
                        </a:solidFill>
                        <a:ln w="9525" cap="flat">
                          <a:solidFill>
                            <a:srgbClr val="000000"/>
                          </a:solidFill>
                          <a:prstDash val="solid"/>
                          <a:round/>
                        </a:ln>
                        <a:effectLst/>
                      </p:spPr>
                      <p:txBody>
                        <a:bodyPr wrap="square" lIns="45719" tIns="45719" rIns="45719" bIns="45719" numCol="1" anchor="ctr">
                          <a:noAutofit/>
                        </a:bodyPr>
                        <a:lstStyle/>
                        <a:p>
                          <a:pPr defTabSz="914400">
                            <a:defRPr sz="1400"/>
                          </a:pPr>
                          <a:endParaRPr sz="1100"/>
                        </a:p>
                      </p:txBody>
                    </p:sp>
                  </p:grpSp>
                  <p:sp>
                    <p:nvSpPr>
                      <p:cNvPr id="57" name="Shape 238"/>
                      <p:cNvSpPr/>
                      <p:nvPr/>
                    </p:nvSpPr>
                    <p:spPr>
                      <a:xfrm rot="840566">
                        <a:off x="8053977" y="3592287"/>
                        <a:ext cx="469531" cy="642177"/>
                      </a:xfrm>
                      <a:prstGeom prst="ellipse">
                        <a:avLst/>
                      </a:prstGeom>
                      <a:solidFill>
                        <a:srgbClr val="CFE2F3"/>
                      </a:solidFill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ctr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sp>
                    <p:nvSpPr>
                      <p:cNvPr id="58" name="Shape 239"/>
                      <p:cNvSpPr/>
                      <p:nvPr/>
                    </p:nvSpPr>
                    <p:spPr>
                      <a:xfrm>
                        <a:off x="7878622" y="4487472"/>
                        <a:ext cx="1068688" cy="523051"/>
                      </a:xfrm>
                      <a:custGeom>
                        <a:avLst/>
                        <a:gdLst/>
                        <a:ahLst/>
                        <a:cxnLst>
                          <a:cxn ang="0">
                            <a:pos x="wd2" y="hd2"/>
                          </a:cxn>
                          <a:cxn ang="5400000">
                            <a:pos x="wd2" y="hd2"/>
                          </a:cxn>
                          <a:cxn ang="10800000">
                            <a:pos x="wd2" y="hd2"/>
                          </a:cxn>
                          <a:cxn ang="16200000">
                            <a:pos x="wd2" y="hd2"/>
                          </a:cxn>
                        </a:cxnLst>
                        <a:rect l="0" t="0" r="r" b="b"/>
                        <a:pathLst>
                          <a:path w="19751" h="21600" extrusionOk="0">
                            <a:moveTo>
                              <a:pt x="5660" y="0"/>
                            </a:moveTo>
                            <a:cubicBezTo>
                              <a:pt x="4799" y="674"/>
                              <a:pt x="-1849" y="449"/>
                              <a:pt x="499" y="4050"/>
                            </a:cubicBezTo>
                            <a:cubicBezTo>
                              <a:pt x="2848" y="7649"/>
                              <a:pt x="16542" y="18674"/>
                              <a:pt x="19751" y="21600"/>
                            </a:cubicBezTo>
                          </a:path>
                        </a:pathLst>
                      </a:custGeom>
                      <a:noFill/>
                      <a:ln w="9525" cap="flat">
                        <a:solidFill>
                          <a:srgbClr val="000000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45719" tIns="45719" rIns="45719" bIns="45719" numCol="1" anchor="t">
                        <a:noAutofit/>
                      </a:bodyPr>
                      <a:lstStyle/>
                      <a:p>
                        <a:pPr defTabSz="914400">
                          <a:defRPr sz="1400"/>
                        </a:pPr>
                        <a:endParaRPr sz="1100"/>
                      </a:p>
                    </p:txBody>
                  </p:sp>
                  <p:grpSp>
                    <p:nvGrpSpPr>
                      <p:cNvPr id="59" name="Group 248"/>
                      <p:cNvGrpSpPr/>
                      <p:nvPr/>
                    </p:nvGrpSpPr>
                    <p:grpSpPr>
                      <a:xfrm>
                        <a:off x="8495770" y="4629146"/>
                        <a:ext cx="1727802" cy="590846"/>
                        <a:chOff x="0" y="0"/>
                        <a:chExt cx="1727800" cy="590845"/>
                      </a:xfrm>
                    </p:grpSpPr>
                    <p:grpSp>
                      <p:nvGrpSpPr>
                        <p:cNvPr id="87" name="Group 244"/>
                        <p:cNvGrpSpPr/>
                        <p:nvPr/>
                      </p:nvGrpSpPr>
                      <p:grpSpPr>
                        <a:xfrm>
                          <a:off x="-1" y="-1"/>
                          <a:ext cx="1727775" cy="517348"/>
                          <a:chOff x="0" y="0"/>
                          <a:chExt cx="1727773" cy="517346"/>
                        </a:xfrm>
                      </p:grpSpPr>
                      <p:sp>
                        <p:nvSpPr>
                          <p:cNvPr id="91" name="Shape 240"/>
                          <p:cNvSpPr/>
                          <p:nvPr/>
                        </p:nvSpPr>
                        <p:spPr>
                          <a:xfrm rot="16200000">
                            <a:off x="605213" y="-605214"/>
                            <a:ext cx="517347" cy="1727774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266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334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92" name="Shape 241"/>
                          <p:cNvSpPr/>
                          <p:nvPr/>
                        </p:nvSpPr>
                        <p:spPr>
                          <a:xfrm rot="16200000">
                            <a:off x="773255" y="-773256"/>
                            <a:ext cx="181264" cy="1727775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266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19334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93" name="Shape 242"/>
                          <p:cNvSpPr/>
                          <p:nvPr/>
                        </p:nvSpPr>
                        <p:spPr>
                          <a:xfrm rot="16200000">
                            <a:off x="-168042" y="168041"/>
                            <a:ext cx="517347" cy="181264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94" name="Shape 243"/>
                          <p:cNvSpPr/>
                          <p:nvPr/>
                        </p:nvSpPr>
                        <p:spPr>
                          <a:xfrm rot="16200000">
                            <a:off x="605213" y="-605214"/>
                            <a:ext cx="517347" cy="1727774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266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19334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2266"/>
                                </a:moveTo>
                                <a:lnTo>
                                  <a:pt x="14032" y="2266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2266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88" name="Group 247"/>
                        <p:cNvGrpSpPr/>
                        <p:nvPr/>
                      </p:nvGrpSpPr>
                      <p:grpSpPr>
                        <a:xfrm>
                          <a:off x="237333" y="124951"/>
                          <a:ext cx="1490468" cy="465895"/>
                          <a:chOff x="0" y="0"/>
                          <a:chExt cx="1490467" cy="465893"/>
                        </a:xfrm>
                      </p:grpSpPr>
                      <p:sp>
                        <p:nvSpPr>
                          <p:cNvPr id="89" name="Shape 245"/>
                          <p:cNvSpPr/>
                          <p:nvPr/>
                        </p:nvSpPr>
                        <p:spPr>
                          <a:xfrm>
                            <a:off x="0" y="73498"/>
                            <a:ext cx="1490468" cy="318898"/>
                          </a:xfrm>
                          <a:prstGeom prst="rect">
                            <a:avLst/>
                          </a:pr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90" name="Shape 246"/>
                          <p:cNvSpPr/>
                          <p:nvPr/>
                        </p:nvSpPr>
                        <p:spPr>
                          <a:xfrm>
                            <a:off x="0" y="-1"/>
                            <a:ext cx="1490468" cy="465895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extLst>
                            <a:ext uri="{C572A759-6A51-4108-AA02-DFA0A04FC94B}">
                              <ma14:wrappingTextBoxFlag xmlns:ma14="http://schemas.microsoft.com/office/mac/drawingml/2011/main" val="1"/>
                            </a:ext>
                          </a:extLst>
                        </p:spPr>
                        <p:txBody>
                          <a:bodyPr wrap="square" lIns="91424" tIns="91424" rIns="91424" bIns="91424" numCol="1" anchor="ctr">
                            <a:noAutofit/>
                          </a:bodyPr>
                          <a:lstStyle>
                            <a:lvl1pPr defTabSz="914400">
                              <a:defRPr sz="1000"/>
                            </a:lvl1pPr>
                          </a:lstStyle>
                          <a:p>
                            <a:r>
                              <a:rPr sz="800"/>
                              <a:t>Calvin (2015)</a:t>
                            </a:r>
                          </a:p>
                        </p:txBody>
                      </p:sp>
                    </p:grpSp>
                  </p:grpSp>
                  <p:grpSp>
                    <p:nvGrpSpPr>
                      <p:cNvPr id="60" name="Group 274"/>
                      <p:cNvGrpSpPr/>
                      <p:nvPr/>
                    </p:nvGrpSpPr>
                    <p:grpSpPr>
                      <a:xfrm>
                        <a:off x="7295967" y="5341778"/>
                        <a:ext cx="692014" cy="833820"/>
                        <a:chOff x="0" y="0"/>
                        <a:chExt cx="692012" cy="833818"/>
                      </a:xfrm>
                    </p:grpSpPr>
                    <p:grpSp>
                      <p:nvGrpSpPr>
                        <p:cNvPr id="61" name="Group 253"/>
                        <p:cNvGrpSpPr/>
                        <p:nvPr/>
                      </p:nvGrpSpPr>
                      <p:grpSpPr>
                        <a:xfrm>
                          <a:off x="408951" y="264651"/>
                          <a:ext cx="33023" cy="569168"/>
                          <a:chOff x="0" y="0"/>
                          <a:chExt cx="33022" cy="569166"/>
                        </a:xfrm>
                      </p:grpSpPr>
                      <p:sp>
                        <p:nvSpPr>
                          <p:cNvPr id="83" name="Shape 249"/>
                          <p:cNvSpPr/>
                          <p:nvPr/>
                        </p:nvSpPr>
                        <p:spPr>
                          <a:xfrm>
                            <a:off x="0" y="4251"/>
                            <a:ext cx="28771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84" name="Shape 250"/>
                          <p:cNvSpPr/>
                          <p:nvPr/>
                        </p:nvSpPr>
                        <p:spPr>
                          <a:xfrm>
                            <a:off x="14438" y="4251"/>
                            <a:ext cx="18585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85" name="Shape 251"/>
                          <p:cNvSpPr/>
                          <p:nvPr/>
                        </p:nvSpPr>
                        <p:spPr>
                          <a:xfrm>
                            <a:off x="0" y="0"/>
                            <a:ext cx="28771" cy="18584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86" name="Shape 252"/>
                          <p:cNvSpPr/>
                          <p:nvPr/>
                        </p:nvSpPr>
                        <p:spPr>
                          <a:xfrm>
                            <a:off x="0" y="4251"/>
                            <a:ext cx="28771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385"/>
                                </a:moveTo>
                                <a:lnTo>
                                  <a:pt x="14032" y="385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385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63" name="Group 258"/>
                        <p:cNvGrpSpPr/>
                        <p:nvPr/>
                      </p:nvGrpSpPr>
                      <p:grpSpPr>
                        <a:xfrm>
                          <a:off x="658990" y="32546"/>
                          <a:ext cx="33023" cy="569168"/>
                          <a:chOff x="0" y="0"/>
                          <a:chExt cx="33022" cy="569166"/>
                        </a:xfrm>
                      </p:grpSpPr>
                      <p:sp>
                        <p:nvSpPr>
                          <p:cNvPr id="79" name="Shape 254"/>
                          <p:cNvSpPr/>
                          <p:nvPr/>
                        </p:nvSpPr>
                        <p:spPr>
                          <a:xfrm>
                            <a:off x="0" y="4251"/>
                            <a:ext cx="28771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80" name="Shape 255"/>
                          <p:cNvSpPr/>
                          <p:nvPr/>
                        </p:nvSpPr>
                        <p:spPr>
                          <a:xfrm>
                            <a:off x="14438" y="4251"/>
                            <a:ext cx="18585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81" name="Shape 256"/>
                          <p:cNvSpPr/>
                          <p:nvPr/>
                        </p:nvSpPr>
                        <p:spPr>
                          <a:xfrm>
                            <a:off x="0" y="0"/>
                            <a:ext cx="28771" cy="18584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82" name="Shape 257"/>
                          <p:cNvSpPr/>
                          <p:nvPr/>
                        </p:nvSpPr>
                        <p:spPr>
                          <a:xfrm>
                            <a:off x="0" y="4251"/>
                            <a:ext cx="28771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385"/>
                                </a:moveTo>
                                <a:lnTo>
                                  <a:pt x="14032" y="385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385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64" name="Group 263"/>
                        <p:cNvGrpSpPr/>
                        <p:nvPr/>
                      </p:nvGrpSpPr>
                      <p:grpSpPr>
                        <a:xfrm>
                          <a:off x="16184" y="264651"/>
                          <a:ext cx="33023" cy="569168"/>
                          <a:chOff x="0" y="0"/>
                          <a:chExt cx="33022" cy="569166"/>
                        </a:xfrm>
                      </p:grpSpPr>
                      <p:sp>
                        <p:nvSpPr>
                          <p:cNvPr id="75" name="Shape 259"/>
                          <p:cNvSpPr/>
                          <p:nvPr/>
                        </p:nvSpPr>
                        <p:spPr>
                          <a:xfrm>
                            <a:off x="0" y="4251"/>
                            <a:ext cx="28771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76" name="Shape 260"/>
                          <p:cNvSpPr/>
                          <p:nvPr/>
                        </p:nvSpPr>
                        <p:spPr>
                          <a:xfrm>
                            <a:off x="14438" y="4251"/>
                            <a:ext cx="18585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77" name="Shape 261"/>
                          <p:cNvSpPr/>
                          <p:nvPr/>
                        </p:nvSpPr>
                        <p:spPr>
                          <a:xfrm>
                            <a:off x="0" y="0"/>
                            <a:ext cx="28771" cy="18584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78" name="Shape 262"/>
                          <p:cNvSpPr/>
                          <p:nvPr/>
                        </p:nvSpPr>
                        <p:spPr>
                          <a:xfrm>
                            <a:off x="0" y="4251"/>
                            <a:ext cx="28771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385"/>
                                </a:moveTo>
                                <a:lnTo>
                                  <a:pt x="14032" y="385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385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65" name="Group 268"/>
                        <p:cNvGrpSpPr/>
                        <p:nvPr/>
                      </p:nvGrpSpPr>
                      <p:grpSpPr>
                        <a:xfrm>
                          <a:off x="257971" y="32528"/>
                          <a:ext cx="33023" cy="569168"/>
                          <a:chOff x="0" y="0"/>
                          <a:chExt cx="33022" cy="569166"/>
                        </a:xfrm>
                      </p:grpSpPr>
                      <p:sp>
                        <p:nvSpPr>
                          <p:cNvPr id="71" name="Shape 264"/>
                          <p:cNvSpPr/>
                          <p:nvPr/>
                        </p:nvSpPr>
                        <p:spPr>
                          <a:xfrm>
                            <a:off x="0" y="4251"/>
                            <a:ext cx="28771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72" name="Shape 265"/>
                          <p:cNvSpPr/>
                          <p:nvPr/>
                        </p:nvSpPr>
                        <p:spPr>
                          <a:xfrm>
                            <a:off x="14438" y="4251"/>
                            <a:ext cx="18585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73" name="Shape 266"/>
                          <p:cNvSpPr/>
                          <p:nvPr/>
                        </p:nvSpPr>
                        <p:spPr>
                          <a:xfrm>
                            <a:off x="0" y="0"/>
                            <a:ext cx="28771" cy="18584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14032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  <p:sp>
                        <p:nvSpPr>
                          <p:cNvPr id="74" name="Shape 267"/>
                          <p:cNvSpPr/>
                          <p:nvPr/>
                        </p:nvSpPr>
                        <p:spPr>
                          <a:xfrm>
                            <a:off x="0" y="4251"/>
                            <a:ext cx="28771" cy="564916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385"/>
                                </a:moveTo>
                                <a:lnTo>
                                  <a:pt x="7568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21215"/>
                                </a:lnTo>
                                <a:lnTo>
                                  <a:pt x="14032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385"/>
                                </a:moveTo>
                                <a:lnTo>
                                  <a:pt x="14032" y="385"/>
                                </a:lnTo>
                                <a:lnTo>
                                  <a:pt x="21600" y="0"/>
                                </a:lnTo>
                                <a:moveTo>
                                  <a:pt x="14032" y="385"/>
                                </a:moveTo>
                                <a:lnTo>
                                  <a:pt x="14032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algn="ctr" defTabSz="914400">
                              <a:defRPr sz="2400"/>
                            </a:pP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66" name="Group 273"/>
                        <p:cNvGrpSpPr/>
                        <p:nvPr/>
                      </p:nvGrpSpPr>
                      <p:grpSpPr>
                        <a:xfrm>
                          <a:off x="0" y="-1"/>
                          <a:ext cx="688438" cy="309691"/>
                          <a:chOff x="0" y="0"/>
                          <a:chExt cx="688437" cy="309689"/>
                        </a:xfrm>
                      </p:grpSpPr>
                      <p:sp>
                        <p:nvSpPr>
                          <p:cNvPr id="67" name="Shape 269"/>
                          <p:cNvSpPr/>
                          <p:nvPr/>
                        </p:nvSpPr>
                        <p:spPr>
                          <a:xfrm>
                            <a:off x="-1" y="-1"/>
                            <a:ext cx="688439" cy="309691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17616"/>
                                </a:moveTo>
                                <a:lnTo>
                                  <a:pt x="7924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3984"/>
                                </a:lnTo>
                                <a:lnTo>
                                  <a:pt x="13676" y="21600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CFE2F3"/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68" name="Shape 270"/>
                          <p:cNvSpPr/>
                          <p:nvPr/>
                        </p:nvSpPr>
                        <p:spPr>
                          <a:xfrm>
                            <a:off x="435873" y="-1"/>
                            <a:ext cx="252565" cy="309691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17616"/>
                                </a:moveTo>
                                <a:lnTo>
                                  <a:pt x="21600" y="0"/>
                                </a:lnTo>
                                <a:lnTo>
                                  <a:pt x="21600" y="3984"/>
                                </a:lnTo>
                                <a:lnTo>
                                  <a:pt x="0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000000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69" name="Shape 271"/>
                          <p:cNvSpPr/>
                          <p:nvPr/>
                        </p:nvSpPr>
                        <p:spPr>
                          <a:xfrm>
                            <a:off x="-1" y="0"/>
                            <a:ext cx="688439" cy="252564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21600"/>
                                </a:moveTo>
                                <a:lnTo>
                                  <a:pt x="7924" y="0"/>
                                </a:lnTo>
                                <a:lnTo>
                                  <a:pt x="21600" y="0"/>
                                </a:lnTo>
                                <a:lnTo>
                                  <a:pt x="13676" y="2160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FFFFF">
                              <a:alpha val="20000"/>
                            </a:srgbClr>
                          </a:solidFill>
                          <a:ln w="12700" cap="flat">
                            <a:noFill/>
                            <a:miter lim="400000"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  <p:sp>
                        <p:nvSpPr>
                          <p:cNvPr id="70" name="Shape 272"/>
                          <p:cNvSpPr/>
                          <p:nvPr/>
                        </p:nvSpPr>
                        <p:spPr>
                          <a:xfrm>
                            <a:off x="-1" y="-1"/>
                            <a:ext cx="688439" cy="309691"/>
                          </a:xfrm>
                          <a:custGeom>
                            <a:avLst/>
                            <a:gdLst/>
                            <a:ahLst/>
                            <a:cxnLst>
                              <a:cxn ang="0">
                                <a:pos x="wd2" y="hd2"/>
                              </a:cxn>
                              <a:cxn ang="5400000">
                                <a:pos x="wd2" y="hd2"/>
                              </a:cxn>
                              <a:cxn ang="10800000">
                                <a:pos x="wd2" y="hd2"/>
                              </a:cxn>
                              <a:cxn ang="16200000">
                                <a:pos x="wd2" y="hd2"/>
                              </a:cxn>
                            </a:cxnLst>
                            <a:rect l="0" t="0" r="r" b="b"/>
                            <a:pathLst>
                              <a:path w="21600" h="21600" extrusionOk="0">
                                <a:moveTo>
                                  <a:pt x="0" y="17616"/>
                                </a:moveTo>
                                <a:lnTo>
                                  <a:pt x="7924" y="0"/>
                                </a:lnTo>
                                <a:lnTo>
                                  <a:pt x="21600" y="0"/>
                                </a:lnTo>
                                <a:lnTo>
                                  <a:pt x="21600" y="3984"/>
                                </a:lnTo>
                                <a:lnTo>
                                  <a:pt x="13676" y="21600"/>
                                </a:lnTo>
                                <a:lnTo>
                                  <a:pt x="0" y="21600"/>
                                </a:lnTo>
                                <a:close/>
                                <a:moveTo>
                                  <a:pt x="0" y="17616"/>
                                </a:moveTo>
                                <a:lnTo>
                                  <a:pt x="13676" y="17616"/>
                                </a:lnTo>
                                <a:lnTo>
                                  <a:pt x="21600" y="0"/>
                                </a:lnTo>
                                <a:moveTo>
                                  <a:pt x="13676" y="17616"/>
                                </a:moveTo>
                                <a:lnTo>
                                  <a:pt x="13676" y="21600"/>
                                </a:lnTo>
                              </a:path>
                            </a:pathLst>
                          </a:custGeom>
                          <a:noFill/>
                          <a:ln w="9525" cap="flat">
                            <a:solidFill>
                              <a:srgbClr val="000000"/>
                            </a:solidFill>
                            <a:prstDash val="solid"/>
                            <a:round/>
                          </a:ln>
                          <a:effectLst/>
                        </p:spPr>
                        <p:txBody>
                          <a:bodyPr wrap="square" lIns="45719" tIns="45719" rIns="45719" bIns="45719" numCol="1" anchor="ctr">
                            <a:noAutofit/>
                          </a:bodyPr>
                          <a:lstStyle/>
                          <a:p>
                            <a:pPr defTabSz="914400">
                              <a:defRPr sz="1400"/>
                            </a:pPr>
                            <a:endParaRPr sz="1100"/>
                          </a:p>
                        </p:txBody>
                      </p:sp>
                    </p:grpSp>
                  </p:grpSp>
                </p:grpSp>
                <p:pic>
                  <p:nvPicPr>
                    <p:cNvPr id="19" name="image10.png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027686" y="0"/>
                      <a:ext cx="1245305" cy="1035181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0" name="image02.png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9637146" y="3856120"/>
                      <a:ext cx="738068" cy="738066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1" name="image02.png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8463102" y="1274679"/>
                      <a:ext cx="738068" cy="738066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3" name="image02.png"/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5800452" y="2267681"/>
                      <a:ext cx="738067" cy="738066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4" name="image00.png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5800452" y="3005748"/>
                      <a:ext cx="850372" cy="85037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5" name="image00.png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7537447" y="1218526"/>
                      <a:ext cx="850373" cy="850373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6" name="image00.png"/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10504601" y="3856120"/>
                      <a:ext cx="738068" cy="73806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7" name="image10.png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06412" y="5404355"/>
                      <a:ext cx="1173059" cy="975113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8" name="image04.png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5856604" y="3856120"/>
                      <a:ext cx="738068" cy="73806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29" name="image04.png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6724095" y="1274679"/>
                      <a:ext cx="738068" cy="73806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30" name="image04.png"/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3106414" y="4504872"/>
                      <a:ext cx="738067" cy="738067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  <p:pic>
                  <p:nvPicPr>
                    <p:cNvPr id="31" name="image03.png"/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/>
                    </a:blip>
                    <a:stretch>
                      <a:fillRect/>
                    </a:stretch>
                  </p:blipFill>
                  <p:spPr>
                    <a:xfrm>
                      <a:off x="2938212" y="3674493"/>
                      <a:ext cx="669002" cy="669002"/>
                    </a:xfrm>
                    <a:prstGeom prst="rect">
                      <a:avLst/>
                    </a:prstGeom>
                    <a:ln w="12700" cap="flat">
                      <a:noFill/>
                      <a:miter lim="400000"/>
                    </a:ln>
                    <a:effectLst/>
                  </p:spPr>
                </p:pic>
              </p:grpSp>
              <p:sp>
                <p:nvSpPr>
                  <p:cNvPr id="17" name="Shape 289"/>
                  <p:cNvSpPr/>
                  <p:nvPr/>
                </p:nvSpPr>
                <p:spPr>
                  <a:xfrm>
                    <a:off x="60301" y="-49709"/>
                    <a:ext cx="12169913" cy="6538905"/>
                  </a:xfrm>
                  <a:prstGeom prst="rect">
                    <a:avLst/>
                  </a:prstGeom>
                  <a:solidFill>
                    <a:schemeClr val="bg1">
                      <a:lumMod val="85000"/>
                      <a:alpha val="70061"/>
                    </a:schemeClr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 sz="1400"/>
                  </a:p>
                </p:txBody>
              </p:sp>
            </p:grpSp>
            <p:pic>
              <p:nvPicPr>
                <p:cNvPr id="197" name="Screen Shot 2016-12-07 at 10.52.03 AM.png"/>
                <p:cNvPicPr>
                  <a:picLocks noChangeAspect="1"/>
                </p:cNvPicPr>
                <p:nvPr/>
              </p:nvPicPr>
              <p:blipFill rotWithShape="1">
                <a:blip r:embed="rId8">
                  <a:alphaModFix amt="80059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336943" y="20871241"/>
                  <a:ext cx="2059901" cy="2738195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99" name="Shape 336"/>
                <p:cNvSpPr/>
                <p:nvPr/>
              </p:nvSpPr>
              <p:spPr>
                <a:xfrm>
                  <a:off x="3606200" y="20469644"/>
                  <a:ext cx="703626" cy="1320553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5719" rIns="45719">
                  <a:spAutoFit/>
                </a:bodyPr>
                <a:lstStyle/>
                <a:p>
                  <a:r>
                    <a:rPr sz="6000" dirty="0"/>
                    <a:t>+</a:t>
                  </a:r>
                </a:p>
              </p:txBody>
            </p:sp>
            <p:sp>
              <p:nvSpPr>
                <p:cNvPr id="200" name="Shape 337"/>
                <p:cNvSpPr/>
                <p:nvPr/>
              </p:nvSpPr>
              <p:spPr>
                <a:xfrm>
                  <a:off x="8992507" y="20600219"/>
                  <a:ext cx="999921" cy="1289727"/>
                </a:xfrm>
                <a:prstGeom prst="rightArrow">
                  <a:avLst>
                    <a:gd name="adj1" fmla="val 68903"/>
                    <a:gd name="adj2" fmla="val 49040"/>
                  </a:avLst>
                </a:prstGeom>
                <a:ln w="12700">
                  <a:solidFill>
                    <a:srgbClr val="000000"/>
                  </a:solidFill>
                  <a:miter/>
                </a:ln>
              </p:spPr>
              <p:txBody>
                <a:bodyPr lIns="45719" rIns="45719" anchor="ctr"/>
                <a:lstStyle/>
                <a:p>
                  <a:endParaRPr sz="1400"/>
                </a:p>
              </p:txBody>
            </p:sp>
            <p:grpSp>
              <p:nvGrpSpPr>
                <p:cNvPr id="201" name="Group 404"/>
                <p:cNvGrpSpPr/>
                <p:nvPr/>
              </p:nvGrpSpPr>
              <p:grpSpPr>
                <a:xfrm>
                  <a:off x="4480772" y="19888440"/>
                  <a:ext cx="4530804" cy="2751155"/>
                  <a:chOff x="658072" y="168836"/>
                  <a:chExt cx="4530802" cy="2751153"/>
                </a:xfrm>
              </p:grpSpPr>
              <p:sp>
                <p:nvSpPr>
                  <p:cNvPr id="202" name="Shape 393"/>
                  <p:cNvSpPr/>
                  <p:nvPr/>
                </p:nvSpPr>
                <p:spPr>
                  <a:xfrm>
                    <a:off x="658072" y="168836"/>
                    <a:ext cx="4443609" cy="2741540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  <a:alpha val="49622"/>
                    </a:schemeClr>
                  </a:solidFill>
                  <a:ln w="12700" cap="flat">
                    <a:solidFill>
                      <a:schemeClr val="accent3">
                        <a:alpha val="49622"/>
                      </a:schemeClr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endParaRPr sz="1400"/>
                  </a:p>
                </p:txBody>
              </p:sp>
              <p:grpSp>
                <p:nvGrpSpPr>
                  <p:cNvPr id="203" name="Group 403"/>
                  <p:cNvGrpSpPr/>
                  <p:nvPr/>
                </p:nvGrpSpPr>
                <p:grpSpPr>
                  <a:xfrm>
                    <a:off x="726197" y="223691"/>
                    <a:ext cx="4462677" cy="2696298"/>
                    <a:chOff x="546923" y="223691"/>
                    <a:chExt cx="4462675" cy="2696296"/>
                  </a:xfrm>
                </p:grpSpPr>
                <p:sp>
                  <p:nvSpPr>
                    <p:cNvPr id="204" name="Shape 394"/>
                    <p:cNvSpPr/>
                    <p:nvPr/>
                  </p:nvSpPr>
                  <p:spPr>
                    <a:xfrm flipV="1">
                      <a:off x="917283" y="344867"/>
                      <a:ext cx="10424" cy="2175865"/>
                    </a:xfrm>
                    <a:prstGeom prst="line">
                      <a:avLst/>
                    </a:prstGeom>
                    <a:noFill/>
                    <a:ln w="19050" cap="flat">
                      <a:solidFill>
                        <a:srgbClr val="000000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 defTabSz="914400">
                        <a:defRPr sz="1800">
                          <a:latin typeface="Garamond"/>
                          <a:ea typeface="Garamond"/>
                          <a:cs typeface="Garamond"/>
                          <a:sym typeface="Garamond"/>
                        </a:defRPr>
                      </a:pPr>
                      <a:endParaRPr sz="1400"/>
                    </a:p>
                  </p:txBody>
                </p:sp>
                <p:sp>
                  <p:nvSpPr>
                    <p:cNvPr id="205" name="Shape 395"/>
                    <p:cNvSpPr/>
                    <p:nvPr/>
                  </p:nvSpPr>
                  <p:spPr>
                    <a:xfrm flipV="1">
                      <a:off x="908597" y="2495843"/>
                      <a:ext cx="2960327" cy="10667"/>
                    </a:xfrm>
                    <a:prstGeom prst="line">
                      <a:avLst/>
                    </a:prstGeom>
                    <a:noFill/>
                    <a:ln w="19050" cap="flat">
                      <a:solidFill>
                        <a:srgbClr val="000000"/>
                      </a:solidFill>
                      <a:prstDash val="solid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 defTabSz="914400">
                        <a:defRPr sz="1800">
                          <a:latin typeface="Garamond"/>
                          <a:ea typeface="Garamond"/>
                          <a:cs typeface="Garamond"/>
                          <a:sym typeface="Garamond"/>
                        </a:defRPr>
                      </a:pPr>
                      <a:endParaRPr sz="1400"/>
                    </a:p>
                  </p:txBody>
                </p:sp>
                <p:sp>
                  <p:nvSpPr>
                    <p:cNvPr id="206" name="Shape 396"/>
                    <p:cNvSpPr/>
                    <p:nvPr/>
                  </p:nvSpPr>
                  <p:spPr>
                    <a:xfrm>
                      <a:off x="1309909" y="350200"/>
                      <a:ext cx="2279312" cy="1950101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21600" h="21600" extrusionOk="0">
                          <a:moveTo>
                            <a:pt x="0" y="0"/>
                          </a:moveTo>
                          <a:cubicBezTo>
                            <a:pt x="1039" y="4967"/>
                            <a:pt x="2097" y="9951"/>
                            <a:pt x="5704" y="13545"/>
                          </a:cubicBezTo>
                          <a:cubicBezTo>
                            <a:pt x="9310" y="17139"/>
                            <a:pt x="15445" y="19361"/>
                            <a:pt x="21600" y="21600"/>
                          </a:cubicBezTo>
                        </a:path>
                      </a:pathLst>
                    </a:custGeom>
                    <a:noFill/>
                    <a:ln w="12700" cap="flat">
                      <a:solidFill>
                        <a:srgbClr val="000000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 defTabSz="914400">
                        <a:defRPr sz="1800">
                          <a:latin typeface="Garamond"/>
                          <a:ea typeface="Garamond"/>
                          <a:cs typeface="Garamond"/>
                          <a:sym typeface="Garamond"/>
                        </a:defRPr>
                      </a:pPr>
                      <a:endParaRPr sz="1400"/>
                    </a:p>
                  </p:txBody>
                </p:sp>
                <p:sp>
                  <p:nvSpPr>
                    <p:cNvPr id="207" name="Shape 397"/>
                    <p:cNvSpPr/>
                    <p:nvPr/>
                  </p:nvSpPr>
                  <p:spPr>
                    <a:xfrm>
                      <a:off x="2652827" y="1999875"/>
                      <a:ext cx="1" cy="474637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ysDot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 defTabSz="914400">
                        <a:defRPr sz="1800">
                          <a:latin typeface="Garamond"/>
                          <a:ea typeface="Garamond"/>
                          <a:cs typeface="Garamond"/>
                          <a:sym typeface="Garamond"/>
                        </a:defRPr>
                      </a:pPr>
                      <a:endParaRPr sz="1400"/>
                    </a:p>
                  </p:txBody>
                </p:sp>
                <p:sp>
                  <p:nvSpPr>
                    <p:cNvPr id="208" name="Shape 398"/>
                    <p:cNvSpPr/>
                    <p:nvPr/>
                  </p:nvSpPr>
                  <p:spPr>
                    <a:xfrm>
                      <a:off x="2418293" y="2559839"/>
                      <a:ext cx="1382875" cy="3601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45719" tIns="45719" rIns="45719" bIns="45719" numCol="1" anchor="t">
                      <a:spAutoFit/>
                    </a:bodyPr>
                    <a:lstStyle>
                      <a:lvl1pPr defTabSz="914400">
                        <a:spcBef>
                          <a:spcPts val="800"/>
                        </a:spcBef>
                        <a:defRPr sz="1600"/>
                      </a:lvl1pPr>
                    </a:lstStyle>
                    <a:p>
                      <a:r>
                        <a:rPr sz="1200"/>
                        <a:t>Q* (objective)</a:t>
                      </a:r>
                    </a:p>
                  </p:txBody>
                </p:sp>
                <p:sp>
                  <p:nvSpPr>
                    <p:cNvPr id="209" name="Shape 399"/>
                    <p:cNvSpPr/>
                    <p:nvPr/>
                  </p:nvSpPr>
                  <p:spPr>
                    <a:xfrm rot="16200000">
                      <a:off x="65688" y="749134"/>
                      <a:ext cx="1411033" cy="3601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45719" tIns="45719" rIns="45719" bIns="45719" numCol="1" anchor="t">
                      <a:spAutoFit/>
                    </a:bodyPr>
                    <a:lstStyle>
                      <a:lvl1pPr defTabSz="914400">
                        <a:spcBef>
                          <a:spcPts val="800"/>
                        </a:spcBef>
                        <a:defRPr sz="1600"/>
                      </a:lvl1pPr>
                    </a:lstStyle>
                    <a:p>
                      <a:r>
                        <a:rPr sz="1200"/>
                        <a:t>Price ($/Vol)</a:t>
                      </a:r>
                    </a:p>
                  </p:txBody>
                </p:sp>
                <p:sp>
                  <p:nvSpPr>
                    <p:cNvPr id="210" name="Shape 400"/>
                    <p:cNvSpPr/>
                    <p:nvPr/>
                  </p:nvSpPr>
                  <p:spPr>
                    <a:xfrm>
                      <a:off x="3847358" y="2314521"/>
                      <a:ext cx="1162240" cy="3601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45719" tIns="45719" rIns="45719" bIns="45719" numCol="1" anchor="t">
                      <a:spAutoFit/>
                    </a:bodyPr>
                    <a:lstStyle>
                      <a:lvl1pPr defTabSz="914400">
                        <a:spcBef>
                          <a:spcPts val="800"/>
                        </a:spcBef>
                        <a:defRPr sz="1600"/>
                      </a:lvl1pPr>
                    </a:lstStyle>
                    <a:p>
                      <a:r>
                        <a:rPr sz="1200"/>
                        <a:t>Q (volume)</a:t>
                      </a:r>
                    </a:p>
                  </p:txBody>
                </p:sp>
                <p:sp>
                  <p:nvSpPr>
                    <p:cNvPr id="211" name="Shape 401"/>
                    <p:cNvSpPr/>
                    <p:nvPr/>
                  </p:nvSpPr>
                  <p:spPr>
                    <a:xfrm flipH="1" flipV="1">
                      <a:off x="946818" y="1992764"/>
                      <a:ext cx="1688637" cy="1"/>
                    </a:xfrm>
                    <a:prstGeom prst="line">
                      <a:avLst/>
                    </a:prstGeom>
                    <a:noFill/>
                    <a:ln w="12700" cap="flat">
                      <a:solidFill>
                        <a:srgbClr val="000000"/>
                      </a:solidFill>
                      <a:prstDash val="sysDot"/>
                      <a:round/>
                      <a:tailEnd type="triangle" w="med" len="med"/>
                    </a:ln>
                    <a:effectLst/>
                  </p:spPr>
                  <p:txBody>
                    <a:bodyPr wrap="square" lIns="45719" tIns="45719" rIns="45719" bIns="45719" numCol="1" anchor="t">
                      <a:noAutofit/>
                    </a:bodyPr>
                    <a:lstStyle/>
                    <a:p>
                      <a:pPr defTabSz="914400">
                        <a:defRPr sz="1800">
                          <a:latin typeface="Garamond"/>
                          <a:ea typeface="Garamond"/>
                          <a:cs typeface="Garamond"/>
                          <a:sym typeface="Garamond"/>
                        </a:defRPr>
                      </a:pPr>
                      <a:endParaRPr sz="1400"/>
                    </a:p>
                  </p:txBody>
                </p:sp>
                <p:sp>
                  <p:nvSpPr>
                    <p:cNvPr id="212" name="Shape 402"/>
                    <p:cNvSpPr/>
                    <p:nvPr/>
                  </p:nvSpPr>
                  <p:spPr>
                    <a:xfrm>
                      <a:off x="546923" y="1791887"/>
                      <a:ext cx="300870" cy="60024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:ma14="http://schemas.microsoft.com/office/mac/drawingml/2011/main" val="1"/>
                      </a:ext>
                    </a:extLst>
                  </p:spPr>
                  <p:txBody>
                    <a:bodyPr wrap="square" lIns="45719" tIns="45719" rIns="45719" bIns="45719" numCol="1" anchor="t">
                      <a:spAutoFit/>
                    </a:bodyPr>
                    <a:lstStyle>
                      <a:lvl1pPr defTabSz="914400">
                        <a:spcBef>
                          <a:spcPts val="800"/>
                        </a:spcBef>
                        <a:defRPr sz="1600"/>
                      </a:lvl1pPr>
                    </a:lstStyle>
                    <a:p>
                      <a:r>
                        <a:rPr sz="1200"/>
                        <a:t>p*</a:t>
                      </a:r>
                    </a:p>
                  </p:txBody>
                </p:sp>
              </p:grpSp>
            </p:grpSp>
            <p:sp>
              <p:nvSpPr>
                <p:cNvPr id="213" name="Shape 405"/>
                <p:cNvSpPr/>
                <p:nvPr/>
              </p:nvSpPr>
              <p:spPr>
                <a:xfrm>
                  <a:off x="5175087" y="19264036"/>
                  <a:ext cx="3015011" cy="600251"/>
                </a:xfrm>
                <a:prstGeom prst="rect">
                  <a:avLst/>
                </a:prstGeom>
                <a:ln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lIns="45719" rIns="45719">
                  <a:spAutoFit/>
                </a:bodyPr>
                <a:lstStyle>
                  <a:lvl1pPr>
                    <a:defRPr sz="3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2400"/>
                    <a:t>Demand Curves</a:t>
                  </a:r>
                </a:p>
              </p:txBody>
            </p:sp>
            <p:sp>
              <p:nvSpPr>
                <p:cNvPr id="214" name="Shape 406"/>
                <p:cNvSpPr/>
                <p:nvPr/>
              </p:nvSpPr>
              <p:spPr>
                <a:xfrm>
                  <a:off x="1280199" y="18537963"/>
                  <a:ext cx="2178102" cy="600251"/>
                </a:xfrm>
                <a:prstGeom prst="rect">
                  <a:avLst/>
                </a:prstGeom>
                <a:ln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wrap="square" lIns="45719" rIns="45719">
                  <a:spAutoFit/>
                </a:bodyPr>
                <a:lstStyle>
                  <a:lvl1pPr>
                    <a:defRPr sz="3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2400" dirty="0"/>
                    <a:t>Time-series</a:t>
                  </a:r>
                </a:p>
              </p:txBody>
            </p:sp>
            <p:pic>
              <p:nvPicPr>
                <p:cNvPr id="215" name="Screen Shot 2016-12-09 at 11.36.55 AM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0088555" y="18820931"/>
                  <a:ext cx="6294509" cy="4335038"/>
                </a:xfrm>
                <a:prstGeom prst="rect">
                  <a:avLst/>
                </a:prstGeom>
                <a:ln w="12700">
                  <a:miter lim="400000"/>
                </a:ln>
                <a:effectLst>
                  <a:reflection stA="50000" endPos="40000" dir="5400000" sy="-100000" algn="bl" rotWithShape="0"/>
                </a:effectLst>
              </p:spPr>
            </p:pic>
            <p:sp>
              <p:nvSpPr>
                <p:cNvPr id="216" name="Shape 408"/>
                <p:cNvSpPr/>
                <p:nvPr/>
              </p:nvSpPr>
              <p:spPr>
                <a:xfrm>
                  <a:off x="11028436" y="18221920"/>
                  <a:ext cx="4657366" cy="600251"/>
                </a:xfrm>
                <a:prstGeom prst="rect">
                  <a:avLst/>
                </a:prstGeom>
                <a:ln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wrap="none" lIns="45719" rIns="45719">
                  <a:spAutoFit/>
                </a:bodyPr>
                <a:lstStyle>
                  <a:lvl1pPr>
                    <a:defRPr sz="3000">
                      <a:solidFill>
                        <a:srgbClr val="FFFFFF"/>
                      </a:solidFill>
                    </a:defRPr>
                  </a:lvl1pPr>
                </a:lstStyle>
                <a:p>
                  <a:r>
                    <a:rPr sz="2400"/>
                    <a:t>Data </a:t>
                  </a:r>
                  <a:r>
                    <a:rPr sz="2400" smtClean="0"/>
                    <a:t>Matrix</a:t>
                  </a:r>
                  <a:r>
                    <a:rPr lang="en-US" sz="2400" smtClean="0"/>
                    <a:t> (PyVIN input)</a:t>
                  </a:r>
                  <a:endParaRPr sz="2400"/>
                </a:p>
              </p:txBody>
            </p:sp>
          </p:grpSp>
          <p:pic>
            <p:nvPicPr>
              <p:cNvPr id="217" name="Picture 216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71" y="2196076"/>
                <a:ext cx="2288090" cy="1325134"/>
              </a:xfrm>
              <a:prstGeom prst="rect">
                <a:avLst/>
              </a:prstGeom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267134" y="2227360"/>
              <a:ext cx="10887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chemeClr val="bg1">
                      <a:lumMod val="50000"/>
                    </a:schemeClr>
                  </a:solidFill>
                </a:rPr>
                <a:t>hydrograph</a:t>
              </a:r>
              <a:endParaRPr lang="en-US" sz="14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7874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PyVIN Model Structure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32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150596" y="2633557"/>
            <a:ext cx="3289539" cy="2451243"/>
            <a:chOff x="8251010" y="3154341"/>
            <a:chExt cx="3289539" cy="2451243"/>
          </a:xfrm>
        </p:grpSpPr>
        <p:grpSp>
          <p:nvGrpSpPr>
            <p:cNvPr id="56" name="Group 55"/>
            <p:cNvGrpSpPr/>
            <p:nvPr/>
          </p:nvGrpSpPr>
          <p:grpSpPr>
            <a:xfrm>
              <a:off x="8251010" y="3154341"/>
              <a:ext cx="3289539" cy="1866468"/>
              <a:chOff x="6919332" y="4489882"/>
              <a:chExt cx="3289539" cy="1866468"/>
            </a:xfrm>
          </p:grpSpPr>
          <p:grpSp>
            <p:nvGrpSpPr>
              <p:cNvPr id="45" name="Group 44"/>
              <p:cNvGrpSpPr/>
              <p:nvPr/>
            </p:nvGrpSpPr>
            <p:grpSpPr>
              <a:xfrm>
                <a:off x="6919332" y="4489882"/>
                <a:ext cx="3289539" cy="1866468"/>
                <a:chOff x="1489815" y="4380280"/>
                <a:chExt cx="5000263" cy="1866468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1489815" y="4380280"/>
                  <a:ext cx="5000263" cy="1866468"/>
                  <a:chOff x="3703898" y="4011002"/>
                  <a:chExt cx="5000263" cy="1866468"/>
                </a:xfrm>
              </p:grpSpPr>
              <p:sp>
                <p:nvSpPr>
                  <p:cNvPr id="51" name="Rectangle 50"/>
                  <p:cNvSpPr/>
                  <p:nvPr/>
                </p:nvSpPr>
                <p:spPr>
                  <a:xfrm>
                    <a:off x="3703898" y="4011002"/>
                    <a:ext cx="5000263" cy="1866468"/>
                  </a:xfrm>
                  <a:prstGeom prst="rect">
                    <a:avLst/>
                  </a:prstGeom>
                  <a:solidFill>
                    <a:schemeClr val="tx2">
                      <a:lumMod val="25000"/>
                      <a:lumOff val="75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4412232" y="4109972"/>
                    <a:ext cx="4151172" cy="369332"/>
                  </a:xfrm>
                  <a:prstGeom prst="rec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Freely Available Solvers</a:t>
                    </a:r>
                    <a:endParaRPr lang="en-US" dirty="0"/>
                  </a:p>
                </p:txBody>
              </p:sp>
            </p:grpSp>
            <p:sp>
              <p:nvSpPr>
                <p:cNvPr id="47" name="Rectangle 46"/>
                <p:cNvSpPr/>
                <p:nvPr/>
              </p:nvSpPr>
              <p:spPr>
                <a:xfrm>
                  <a:off x="1581422" y="4475178"/>
                  <a:ext cx="386558" cy="369332"/>
                </a:xfrm>
                <a:prstGeom prst="rect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dirty="0"/>
                    <a:t>3</a:t>
                  </a:r>
                </a:p>
              </p:txBody>
            </p:sp>
          </p:grpSp>
          <p:sp>
            <p:nvSpPr>
              <p:cNvPr id="44" name="Rectangle 43"/>
              <p:cNvSpPr/>
              <p:nvPr/>
            </p:nvSpPr>
            <p:spPr>
              <a:xfrm>
                <a:off x="7818156" y="5015977"/>
                <a:ext cx="1765681" cy="117106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CPLEX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CBC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GUROBI</a:t>
                </a:r>
              </a:p>
              <a:p>
                <a:pPr marL="285750" indent="-285750">
                  <a:buFont typeface="Arial" charset="0"/>
                  <a:buChar char="•"/>
                </a:pPr>
                <a:r>
                  <a:rPr lang="en-US" dirty="0" smtClean="0"/>
                  <a:t>GLPK</a:t>
                </a:r>
                <a:endParaRPr lang="en-US" dirty="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8251010" y="5020809"/>
              <a:ext cx="326082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User installed and defined solvers</a:t>
              </a:r>
            </a:p>
            <a:p>
              <a:r>
                <a:rPr lang="en-US" sz="1600" dirty="0" smtClean="0"/>
                <a:t>No dependency on any solver 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14249" y="4321544"/>
            <a:ext cx="5012436" cy="1974120"/>
            <a:chOff x="1477642" y="4282055"/>
            <a:chExt cx="5012436" cy="1974120"/>
          </a:xfrm>
        </p:grpSpPr>
        <p:grpSp>
          <p:nvGrpSpPr>
            <p:cNvPr id="33" name="Group 32"/>
            <p:cNvGrpSpPr/>
            <p:nvPr/>
          </p:nvGrpSpPr>
          <p:grpSpPr>
            <a:xfrm>
              <a:off x="1489815" y="4282055"/>
              <a:ext cx="5000263" cy="1637444"/>
              <a:chOff x="1489815" y="4380280"/>
              <a:chExt cx="5000263" cy="1637444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489815" y="4380280"/>
                <a:ext cx="5000263" cy="1637444"/>
                <a:chOff x="1081268" y="4324921"/>
                <a:chExt cx="5000263" cy="1637444"/>
              </a:xfrm>
            </p:grpSpPr>
            <p:grpSp>
              <p:nvGrpSpPr>
                <p:cNvPr id="27" name="Group 26"/>
                <p:cNvGrpSpPr/>
                <p:nvPr/>
              </p:nvGrpSpPr>
              <p:grpSpPr>
                <a:xfrm>
                  <a:off x="1081268" y="4324921"/>
                  <a:ext cx="5000263" cy="1637444"/>
                  <a:chOff x="3703898" y="4011002"/>
                  <a:chExt cx="5000263" cy="1637444"/>
                </a:xfrm>
              </p:grpSpPr>
              <p:sp>
                <p:nvSpPr>
                  <p:cNvPr id="23" name="Rectangle 22"/>
                  <p:cNvSpPr/>
                  <p:nvPr/>
                </p:nvSpPr>
                <p:spPr>
                  <a:xfrm>
                    <a:off x="3703898" y="4011002"/>
                    <a:ext cx="5000263" cy="1637444"/>
                  </a:xfrm>
                  <a:prstGeom prst="rect">
                    <a:avLst/>
                  </a:prstGeom>
                  <a:solidFill>
                    <a:schemeClr val="tx2">
                      <a:lumMod val="25000"/>
                      <a:lumOff val="75000"/>
                      <a:alpha val="7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4834217" y="4098397"/>
                    <a:ext cx="2739624" cy="369332"/>
                  </a:xfrm>
                  <a:prstGeom prst="rec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/>
                      <a:t>Abstract Model in Pyomo</a:t>
                    </a:r>
                    <a:endParaRPr lang="en-US" dirty="0"/>
                  </a:p>
                </p:txBody>
              </p:sp>
              <p:sp>
                <p:nvSpPr>
                  <p:cNvPr id="22" name="Oval 21"/>
                  <p:cNvSpPr/>
                  <p:nvPr/>
                </p:nvSpPr>
                <p:spPr>
                  <a:xfrm>
                    <a:off x="3795505" y="4565132"/>
                    <a:ext cx="1597307" cy="973845"/>
                  </a:xfrm>
                  <a:prstGeom prst="ellipse">
                    <a:avLst/>
                  </a:prstGeom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/>
                      <a:t>Model Structure</a:t>
                    </a:r>
                    <a:endParaRPr lang="en-US" dirty="0"/>
                  </a:p>
                </p:txBody>
              </p:sp>
              <p:sp>
                <p:nvSpPr>
                  <p:cNvPr id="25" name="Triangle 24"/>
                  <p:cNvSpPr/>
                  <p:nvPr/>
                </p:nvSpPr>
                <p:spPr>
                  <a:xfrm>
                    <a:off x="5822066" y="4560128"/>
                    <a:ext cx="1354238" cy="983849"/>
                  </a:xfrm>
                  <a:prstGeom prst="triangle">
                    <a:avLst/>
                  </a:prstGeom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mtClean="0"/>
                      <a:t>Data</a:t>
                    </a:r>
                    <a:endParaRPr lang="en-US"/>
                  </a:p>
                </p:txBody>
              </p:sp>
              <p:sp>
                <p:nvSpPr>
                  <p:cNvPr id="26" name="Rounded Rectangle 25"/>
                  <p:cNvSpPr/>
                  <p:nvPr/>
                </p:nvSpPr>
                <p:spPr>
                  <a:xfrm>
                    <a:off x="7605558" y="4594853"/>
                    <a:ext cx="983848" cy="914400"/>
                  </a:xfrm>
                  <a:prstGeom prst="roundRect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mtClean="0"/>
                      <a:t>PyVIN</a:t>
                    </a:r>
                    <a:endParaRPr lang="en-US"/>
                  </a:p>
                </p:txBody>
              </p:sp>
            </p:grpSp>
            <p:sp>
              <p:nvSpPr>
                <p:cNvPr id="28" name="Plus 27"/>
                <p:cNvSpPr/>
                <p:nvPr/>
              </p:nvSpPr>
              <p:spPr>
                <a:xfrm>
                  <a:off x="2825648" y="5041446"/>
                  <a:ext cx="542585" cy="537551"/>
                </a:xfrm>
                <a:prstGeom prst="mathPlus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Equal 28"/>
                <p:cNvSpPr/>
                <p:nvPr/>
              </p:nvSpPr>
              <p:spPr>
                <a:xfrm>
                  <a:off x="4390639" y="5041446"/>
                  <a:ext cx="497711" cy="537551"/>
                </a:xfrm>
                <a:prstGeom prst="mathEqual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Rectangle 33"/>
              <p:cNvSpPr/>
              <p:nvPr/>
            </p:nvSpPr>
            <p:spPr>
              <a:xfrm>
                <a:off x="1581422" y="4475178"/>
                <a:ext cx="284660" cy="369332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2</a:t>
                </a:r>
                <a:endParaRPr lang="en-US" sz="28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477642" y="5917621"/>
              <a:ext cx="3345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Separate data and model structure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8280" y="1237949"/>
            <a:ext cx="7401160" cy="2968694"/>
            <a:chOff x="658280" y="1237949"/>
            <a:chExt cx="7401160" cy="2968694"/>
          </a:xfrm>
        </p:grpSpPr>
        <p:grpSp>
          <p:nvGrpSpPr>
            <p:cNvPr id="32" name="Group 31"/>
            <p:cNvGrpSpPr/>
            <p:nvPr/>
          </p:nvGrpSpPr>
          <p:grpSpPr>
            <a:xfrm>
              <a:off x="658280" y="1237949"/>
              <a:ext cx="7401160" cy="2968694"/>
              <a:chOff x="289367" y="1169955"/>
              <a:chExt cx="7401160" cy="2968694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289367" y="1169955"/>
                <a:ext cx="7401160" cy="2968694"/>
                <a:chOff x="289367" y="1169955"/>
                <a:chExt cx="7401160" cy="2968694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289367" y="1169955"/>
                  <a:ext cx="7401160" cy="296869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  <a:alpha val="7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9" name="Group 18"/>
                <p:cNvGrpSpPr/>
                <p:nvPr/>
              </p:nvGrpSpPr>
              <p:grpSpPr>
                <a:xfrm>
                  <a:off x="304933" y="1256113"/>
                  <a:ext cx="7385594" cy="2724498"/>
                  <a:chOff x="304933" y="1096838"/>
                  <a:chExt cx="7385594" cy="2724498"/>
                </a:xfrm>
              </p:grpSpPr>
              <p:grpSp>
                <p:nvGrpSpPr>
                  <p:cNvPr id="17" name="Group 16"/>
                  <p:cNvGrpSpPr/>
                  <p:nvPr/>
                </p:nvGrpSpPr>
                <p:grpSpPr>
                  <a:xfrm>
                    <a:off x="304933" y="1533128"/>
                    <a:ext cx="7385594" cy="2288208"/>
                    <a:chOff x="-16210" y="1325563"/>
                    <a:chExt cx="7385594" cy="2288208"/>
                  </a:xfrm>
                </p:grpSpPr>
                <p:grpSp>
                  <p:nvGrpSpPr>
                    <p:cNvPr id="12" name="Group 11"/>
                    <p:cNvGrpSpPr/>
                    <p:nvPr/>
                  </p:nvGrpSpPr>
                  <p:grpSpPr>
                    <a:xfrm>
                      <a:off x="1602129" y="1325563"/>
                      <a:ext cx="5767255" cy="2288208"/>
                      <a:chOff x="838200" y="1325563"/>
                      <a:chExt cx="5767255" cy="2288208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6" name="TextBox 5"/>
                          <p:cNvSpPr txBox="1"/>
                          <p:nvPr/>
                        </p:nvSpPr>
                        <p:spPr>
                          <a:xfrm>
                            <a:off x="838200" y="1325563"/>
                            <a:ext cx="3469540" cy="703526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charset="0"/>
                                        </a:rPr>
                                        <m:t>minimize</m:t>
                                      </m:r>
                                    </m:fName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𝑍</m:t>
                                      </m:r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=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  <m:sup/>
                                        <m:e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/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∙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𝑖𝑗𝑘</m:t>
                                                  </m:r>
                                                </m:sub>
                                              </m:sSub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6" name="TextBox 5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38200" y="1325563"/>
                            <a:ext cx="3469540" cy="703526"/>
                          </a:xfrm>
                          <a:prstGeom prst="rect">
                            <a:avLst/>
                          </a:prstGeom>
                          <a:blipFill rotWithShape="0">
                            <a:blip r:embed="rId3"/>
                            <a:stretch>
                              <a:fillRect b="-870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8" name="TextBox 7"/>
                          <p:cNvSpPr txBox="1"/>
                          <p:nvPr/>
                        </p:nvSpPr>
                        <p:spPr>
                          <a:xfrm>
                            <a:off x="838200" y="2115266"/>
                            <a:ext cx="3600665" cy="672235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i="1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𝑖𝑗𝑘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=</m:t>
                                          </m:r>
                                          <m:nary>
                                            <m:naryPr>
                                              <m:chr m:val="∑"/>
                                              <m:supHide m:val="on"/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7"/>
                                                </m:rPr>
                                                <a:rPr lang="en-US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/>
                                            <m:e>
                                              <m:nary>
                                                <m:naryPr>
                                                  <m:chr m:val="∑"/>
                                                  <m:supHide m:val="on"/>
                                                  <m:ctrl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i="1">
                                                      <a:latin typeface="Cambria Math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/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charset="0"/>
                                                        </a:rPr>
                                                        <m:t>𝑎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</a:rPr>
                                                        <m:t>𝑖𝑗𝑘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i="1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∙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𝑋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i="1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𝑖𝑗𝑘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+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nary>
                                            </m:e>
                                          </m:nary>
                                        </m:e>
                                      </m:nary>
                                    </m:e>
                                  </m:nary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 </m:t>
                                  </m:r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8" name="TextBox 7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838200" y="2115266"/>
                            <a:ext cx="3600665" cy="672235"/>
                          </a:xfrm>
                          <a:prstGeom prst="rect">
                            <a:avLst/>
                          </a:prstGeom>
                          <a:blipFill rotWithShape="0">
                            <a:blip r:embed="rId4"/>
                            <a:stretch>
                              <a:fillRect b="-909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7" name="TextBox 6"/>
                          <p:cNvSpPr txBox="1"/>
                          <p:nvPr/>
                        </p:nvSpPr>
                        <p:spPr>
                          <a:xfrm>
                            <a:off x="1999287" y="2887672"/>
                            <a:ext cx="1147365" cy="29931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7" name="TextBox 6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99287" y="2887672"/>
                            <a:ext cx="1147365" cy="299313"/>
                          </a:xfrm>
                          <a:prstGeom prst="rect">
                            <a:avLst/>
                          </a:prstGeom>
                          <a:blipFill rotWithShape="0">
                            <a:blip r:embed="rId5"/>
                            <a:stretch>
                              <a:fillRect l="-3723" r="-3191" b="-2857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mc:AlternateContent xmlns:mc="http://schemas.openxmlformats.org/markup-compatibility/2006" xmlns:a14="http://schemas.microsoft.com/office/drawing/2010/main">
                    <mc:Choice Requires="a14">
                      <p:sp>
                        <p:nvSpPr>
                          <p:cNvPr id="10" name="TextBox 9"/>
                          <p:cNvSpPr txBox="1"/>
                          <p:nvPr/>
                        </p:nvSpPr>
                        <p:spPr>
                          <a:xfrm>
                            <a:off x="1999287" y="3314458"/>
                            <a:ext cx="1086451" cy="299313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lIns="0" tIns="0" rIns="0" bIns="0" rtlCol="0">
                            <a:spAutoFit/>
                          </a:bodyPr>
                          <a:lstStyle/>
                          <a:p>
                            <a:pPr/>
                            <a14:m>
                              <m:oMathPara xmlns:m="http://schemas.openxmlformats.org/officeDocument/2006/math">
                                <m:oMathParaPr>
                                  <m:jc m:val="centerGroup"/>
                                </m:oMathParaPr>
                                <m:oMath xmlns:m="http://schemas.openxmlformats.org/officeDocument/2006/math"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𝑖𝑗𝑘</m:t>
                                      </m:r>
                                    </m:sub>
                                  </m:sSub>
                                </m:oMath>
                              </m:oMathPara>
                            </a14:m>
                            <a:endParaRPr lang="en-US" dirty="0"/>
                          </a:p>
                        </p:txBody>
                      </p:sp>
                    </mc:Choice>
                    <mc:Fallback xmlns="">
                      <p:sp>
                        <p:nvSpPr>
                          <p:cNvPr id="10" name="TextBox 9"/>
                          <p:cNvSpPr txBox="1">
                            <a:spLocks noRot="1" noChangeAspect="1" noMove="1" noResize="1" noEditPoints="1" noAdjustHandles="1" noChangeArrowheads="1" noChangeShapeType="1" noTextEdit="1"/>
                          </p:cNvSpPr>
                          <p:nvPr/>
                        </p:nvSpPr>
                        <p:spPr>
                          <a:xfrm>
                            <a:off x="1999287" y="3314458"/>
                            <a:ext cx="1086451" cy="299313"/>
                          </a:xfrm>
                          <a:prstGeom prst="rect">
                            <a:avLst/>
                          </a:prstGeom>
                          <a:blipFill rotWithShape="0">
                            <a:blip r:embed="rId6"/>
                            <a:stretch>
                              <a:fillRect l="-3933" r="-3371" b="-28571"/>
                            </a:stretch>
                          </a:blipFill>
                        </p:spPr>
                        <p:txBody>
                          <a:bodyPr/>
                          <a:lstStyle/>
                          <a:p>
                            <a:r>
                              <a:rPr lang="en-US">
                                <a:noFill/>
                              </a:rPr>
                              <a:t> </a:t>
                            </a:r>
                          </a:p>
                        </p:txBody>
                      </p:sp>
                    </mc:Fallback>
                  </mc:AlternateContent>
                  <p:sp>
                    <p:nvSpPr>
                      <p:cNvPr id="11" name="Shape 413"/>
                      <p:cNvSpPr/>
                      <p:nvPr/>
                    </p:nvSpPr>
                    <p:spPr>
                      <a:xfrm>
                        <a:off x="4591123" y="1402011"/>
                        <a:ext cx="2014332" cy="2062103"/>
                      </a:xfrm>
                      <a:prstGeom prst="rect">
                        <a:avLst/>
                      </a:prstGeom>
                      <a:ln w="12700">
                        <a:miter lim="400000"/>
                      </a:ln>
                      <a:extLst>
                        <a:ext uri="{C572A759-6A51-4108-AA02-DFA0A04FC94B}">
                          <ma14:wrappingTextBoxFlag xmlns:ma14="http://schemas.microsoft.com/office/mac/drawingml/2011/main" val="1"/>
                        </a:ext>
                      </a:extLst>
                    </p:spPr>
                    <p:txBody>
                      <a:bodyPr wrap="none" lIns="45719" rIns="45719">
                        <a:spAutoFit/>
                      </a:bodyPr>
                      <a:lstStyle/>
                      <a:p>
                        <a:pPr>
                          <a:defRPr sz="23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defRPr>
                        </a:pPr>
                        <a:r>
                          <a:rPr sz="1600" dirty="0" smtClean="0"/>
                          <a:t>where</a:t>
                        </a:r>
                        <a:endParaRPr sz="1600" dirty="0"/>
                      </a:p>
                      <a:p>
                        <a:pPr>
                          <a:defRPr sz="23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defRPr>
                        </a:pPr>
                        <a:r>
                          <a:rPr sz="1600" dirty="0"/>
                          <a:t>Z: total cost</a:t>
                        </a:r>
                      </a:p>
                      <a:p>
                        <a:pPr>
                          <a:defRPr sz="23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defRPr>
                        </a:pPr>
                        <a:r>
                          <a:rPr sz="1600" dirty="0"/>
                          <a:t>X: flow on the arc</a:t>
                        </a:r>
                      </a:p>
                      <a:p>
                        <a:pPr>
                          <a:defRPr sz="23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defRPr>
                        </a:pPr>
                        <a:r>
                          <a:rPr sz="1600" dirty="0"/>
                          <a:t>c: unit cost (or penalty)</a:t>
                        </a:r>
                      </a:p>
                      <a:p>
                        <a:pPr>
                          <a:defRPr sz="23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defRPr>
                        </a:pPr>
                        <a:r>
                          <a:rPr sz="1600" dirty="0"/>
                          <a:t>b: external flow</a:t>
                        </a:r>
                      </a:p>
                      <a:p>
                        <a:pPr>
                          <a:defRPr sz="23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defRPr>
                        </a:pPr>
                        <a:r>
                          <a:rPr sz="1600" dirty="0"/>
                          <a:t>a: amplitude</a:t>
                        </a:r>
                      </a:p>
                      <a:p>
                        <a:pPr>
                          <a:defRPr sz="23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defRPr>
                        </a:pPr>
                        <a:r>
                          <a:rPr sz="1600" dirty="0"/>
                          <a:t>l: lower bound</a:t>
                        </a:r>
                      </a:p>
                      <a:p>
                        <a:pPr>
                          <a:defRPr sz="2300"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defRPr>
                        </a:pPr>
                        <a:r>
                          <a:rPr sz="1600" dirty="0"/>
                          <a:t>u: upper bound</a:t>
                        </a:r>
                      </a:p>
                    </p:txBody>
                  </p:sp>
                </p:grpSp>
                <p:sp>
                  <p:nvSpPr>
                    <p:cNvPr id="9" name="TextBox 8"/>
                    <p:cNvSpPr txBox="1"/>
                    <p:nvPr/>
                  </p:nvSpPr>
                  <p:spPr>
                    <a:xfrm>
                      <a:off x="-16210" y="1445099"/>
                      <a:ext cx="1117372" cy="453152"/>
                    </a:xfrm>
                    <a:prstGeom prst="rightArrow">
                      <a:avLst>
                        <a:gd name="adj1" fmla="val 74352"/>
                        <a:gd name="adj2" fmla="val 39853"/>
                      </a:avLst>
                    </a:prstGeom>
                    <a:ln>
                      <a:noFill/>
                    </a:ln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sz="1600" dirty="0" smtClean="0"/>
                        <a:t>objective</a:t>
                      </a:r>
                      <a:endParaRPr lang="en-US" sz="16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-16210" y="2215582"/>
                      <a:ext cx="1575596" cy="472797"/>
                    </a:xfrm>
                    <a:prstGeom prst="rightArrow">
                      <a:avLst>
                        <a:gd name="adj1" fmla="val 71300"/>
                        <a:gd name="adj2" fmla="val 39491"/>
                      </a:avLst>
                    </a:prstGeom>
                    <a:ln>
                      <a:noFill/>
                    </a:ln>
                  </p:spPr>
                  <p:style>
                    <a:lnRef idx="1">
                      <a:schemeClr val="accent6"/>
                    </a:lnRef>
                    <a:fillRef idx="2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dk1"/>
                    </a:fontRef>
                  </p:style>
                  <p:txBody>
                    <a:bodyPr wrap="none" rtlCol="0" anchor="ctr">
                      <a:spAutoFit/>
                    </a:bodyPr>
                    <a:lstStyle/>
                    <a:p>
                      <a:pPr algn="ctr"/>
                      <a:r>
                        <a:rPr lang="en-US" sz="1600" dirty="0"/>
                        <a:t>m</a:t>
                      </a:r>
                      <a:r>
                        <a:rPr lang="en-US" sz="1600" dirty="0" smtClean="0"/>
                        <a:t>ass balance</a:t>
                      </a:r>
                      <a:endParaRPr lang="en-US" sz="1600" dirty="0"/>
                    </a:p>
                  </p:txBody>
                </p:sp>
              </p:grpSp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1477642" y="1096838"/>
                    <a:ext cx="5121915" cy="369332"/>
                  </a:xfrm>
                  <a:prstGeom prst="rec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/>
                      <a:t>Linear Programming Model with Gains &amp; Losses</a:t>
                    </a:r>
                    <a:endParaRPr lang="en-US"/>
                  </a:p>
                </p:txBody>
              </p:sp>
            </p:grpSp>
          </p:grpSp>
          <p:sp>
            <p:nvSpPr>
              <p:cNvPr id="31" name="Rectangle 30"/>
              <p:cNvSpPr/>
              <p:nvPr/>
            </p:nvSpPr>
            <p:spPr>
              <a:xfrm>
                <a:off x="386673" y="1256114"/>
                <a:ext cx="284660" cy="369332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1</a:t>
                </a:r>
                <a:endParaRPr lang="en-US" sz="2800" dirty="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667926" y="3245586"/>
              <a:ext cx="1464794" cy="453152"/>
            </a:xfrm>
            <a:prstGeom prst="rightArrow">
              <a:avLst>
                <a:gd name="adj1" fmla="val 74352"/>
                <a:gd name="adj2" fmla="val 39853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600" dirty="0" smtClean="0"/>
                <a:t>upper bound</a:t>
              </a:r>
              <a:endParaRPr lang="en-US" sz="16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67926" y="3672372"/>
              <a:ext cx="1426117" cy="453152"/>
            </a:xfrm>
            <a:prstGeom prst="rightArrow">
              <a:avLst>
                <a:gd name="adj1" fmla="val 74352"/>
                <a:gd name="adj2" fmla="val 39853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none" rtlCol="0" anchor="ctr">
              <a:spAutoFit/>
            </a:bodyPr>
            <a:lstStyle/>
            <a:p>
              <a:pPr algn="ctr"/>
              <a:r>
                <a:rPr lang="en-US" sz="1600" smtClean="0"/>
                <a:t>lower </a:t>
              </a:r>
              <a:r>
                <a:rPr lang="en-US" sz="1600" dirty="0" smtClean="0"/>
                <a:t>bound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157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PyVIN Run Process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62" name="Content Placeholder 12"/>
          <p:cNvSpPr txBox="1">
            <a:spLocks/>
          </p:cNvSpPr>
          <p:nvPr/>
        </p:nvSpPr>
        <p:spPr>
          <a:xfrm>
            <a:off x="5686391" y="1489926"/>
            <a:ext cx="5011720" cy="441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15320"/>
              </p:ext>
            </p:extLst>
          </p:nvPr>
        </p:nvGraphicFramePr>
        <p:xfrm>
          <a:off x="671331" y="1227482"/>
          <a:ext cx="6440347" cy="49363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483" y="1227482"/>
            <a:ext cx="4069948" cy="4569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7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020BAA-C5FA-2F40-BBB6-D7B55357B6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E9B1386-E8DC-3441-BAD9-5A4F2E3916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5D7F86E-8D05-5B42-847E-B3F01BAA0A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48904B1-E1F2-6844-8C92-332811F6FB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lvl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Rectangle 220"/>
          <p:cNvSpPr/>
          <p:nvPr/>
        </p:nvSpPr>
        <p:spPr>
          <a:xfrm>
            <a:off x="5665325" y="1344510"/>
            <a:ext cx="5433350" cy="4525703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>
            <a:outerShdw blurRad="50800" dist="762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smtClean="0"/>
              <a:t>Output</a:t>
            </a:r>
            <a:endParaRPr lang="en-US" sz="3200"/>
          </a:p>
        </p:txBody>
      </p:sp>
      <p:sp>
        <p:nvSpPr>
          <p:cNvPr id="16" name="Rectangle 15"/>
          <p:cNvSpPr/>
          <p:nvPr/>
        </p:nvSpPr>
        <p:spPr>
          <a:xfrm>
            <a:off x="1446835" y="1066720"/>
            <a:ext cx="3148314" cy="528963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3200" smtClean="0"/>
              <a:t>Input</a:t>
            </a:r>
            <a:endParaRPr lang="en-US" sz="3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PyVIN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799451"/>
              </p:ext>
            </p:extLst>
          </p:nvPr>
        </p:nvGraphicFramePr>
        <p:xfrm>
          <a:off x="632750" y="1633880"/>
          <a:ext cx="4830500" cy="45257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220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5254904"/>
              </p:ext>
            </p:extLst>
          </p:nvPr>
        </p:nvGraphicFramePr>
        <p:xfrm>
          <a:off x="5840875" y="1344510"/>
          <a:ext cx="5136265" cy="501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Right Arrow 16"/>
          <p:cNvSpPr/>
          <p:nvPr/>
        </p:nvSpPr>
        <p:spPr>
          <a:xfrm>
            <a:off x="4679065" y="2500131"/>
            <a:ext cx="898485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ight Arrow 221"/>
          <p:cNvSpPr/>
          <p:nvPr/>
        </p:nvSpPr>
        <p:spPr>
          <a:xfrm>
            <a:off x="4679065" y="3356324"/>
            <a:ext cx="898485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ight Arrow 222"/>
          <p:cNvSpPr/>
          <p:nvPr/>
        </p:nvSpPr>
        <p:spPr>
          <a:xfrm>
            <a:off x="4679065" y="4212518"/>
            <a:ext cx="898485" cy="484632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82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220" grpId="0">
        <p:bldAsOne/>
      </p:bldGraphic>
      <p:bldP spid="17" grpId="0" animBg="1"/>
      <p:bldP spid="222" grpId="0" animBg="1"/>
      <p:bldP spid="22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3"/>
                </a:solidFill>
              </a:rPr>
              <a:t>Solver Time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62" name="Content Placeholder 12"/>
          <p:cNvSpPr txBox="1">
            <a:spLocks/>
          </p:cNvSpPr>
          <p:nvPr/>
        </p:nvSpPr>
        <p:spPr>
          <a:xfrm>
            <a:off x="4829856" y="2068673"/>
            <a:ext cx="5011720" cy="441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35</a:t>
            </a:fld>
            <a:endParaRPr lang="en-US"/>
          </a:p>
        </p:txBody>
      </p:sp>
      <p:pic>
        <p:nvPicPr>
          <p:cNvPr id="13" name="solver.png"/>
          <p:cNvPicPr>
            <a:picLocks noGrp="1"/>
          </p:cNvPicPr>
          <p:nvPr>
            <p:ph idx="1"/>
          </p:nvPr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333" t="8168" r="9308" b="6109"/>
          <a:stretch/>
        </p:blipFill>
        <p:spPr>
          <a:xfrm>
            <a:off x="3874231" y="497722"/>
            <a:ext cx="8317769" cy="521208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346"/>
          <p:cNvSpPr/>
          <p:nvPr/>
        </p:nvSpPr>
        <p:spPr>
          <a:xfrm>
            <a:off x="-2585" y="1418170"/>
            <a:ext cx="3284572" cy="4360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>
              <a:spcBef>
                <a:spcPts val="400"/>
              </a:spcBef>
              <a:spcAft>
                <a:spcPts val="1200"/>
              </a:spcAft>
              <a:buSzPct val="100000"/>
              <a:buFont typeface="Wingdings" charset="2"/>
              <a:buChar char="Ø"/>
              <a:defRPr sz="3600"/>
            </a:pPr>
            <a:r>
              <a:rPr sz="2400" dirty="0" smtClean="0"/>
              <a:t>Runs are performed on UC Davis College of Engineering’s HPC1 (High Performance Computer)</a:t>
            </a:r>
          </a:p>
          <a:p>
            <a:pPr marL="571500" indent="-571500">
              <a:spcBef>
                <a:spcPts val="400"/>
              </a:spcBef>
              <a:spcAft>
                <a:spcPts val="1200"/>
              </a:spcAft>
              <a:buSzPct val="100000"/>
              <a:buFont typeface="Wingdings" charset="2"/>
              <a:buChar char="Ø"/>
              <a:defRPr sz="3600"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cbc</a:t>
            </a:r>
            <a:r>
              <a:rPr sz="2400" dirty="0" smtClean="0"/>
              <a:t>,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cplex</a:t>
            </a:r>
            <a:r>
              <a:rPr sz="2400" dirty="0" smtClean="0"/>
              <a:t> and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gurobi</a:t>
            </a:r>
            <a:r>
              <a:rPr sz="2400" dirty="0" smtClean="0"/>
              <a:t> are run in parallel, and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glpk</a:t>
            </a:r>
            <a:r>
              <a:rPr sz="2400" dirty="0" smtClean="0"/>
              <a:t> is run in serial</a:t>
            </a:r>
            <a:endParaRPr sz="2400" dirty="0"/>
          </a:p>
        </p:txBody>
      </p:sp>
      <p:sp>
        <p:nvSpPr>
          <p:cNvPr id="17" name="Shape 415"/>
          <p:cNvSpPr/>
          <p:nvPr/>
        </p:nvSpPr>
        <p:spPr>
          <a:xfrm>
            <a:off x="5891443" y="5597018"/>
            <a:ext cx="4185485" cy="554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800"/>
            </a:lvl1pPr>
          </a:lstStyle>
          <a:p>
            <a:r>
              <a:rPr lang="en-US" sz="2400" dirty="0"/>
              <a:t>n</a:t>
            </a:r>
            <a:r>
              <a:rPr lang="en-US" sz="2400" dirty="0" smtClean="0"/>
              <a:t>umber of decision variables</a:t>
            </a:r>
            <a:endParaRPr sz="2400" dirty="0"/>
          </a:p>
        </p:txBody>
      </p:sp>
      <p:sp>
        <p:nvSpPr>
          <p:cNvPr id="18" name="Shape 415"/>
          <p:cNvSpPr/>
          <p:nvPr/>
        </p:nvSpPr>
        <p:spPr>
          <a:xfrm rot="16200000">
            <a:off x="2043748" y="2724780"/>
            <a:ext cx="3167512" cy="554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800"/>
            </a:lvl1pPr>
          </a:lstStyle>
          <a:p>
            <a:r>
              <a:rPr sz="2400" dirty="0"/>
              <a:t>time (second)</a:t>
            </a:r>
          </a:p>
        </p:txBody>
      </p:sp>
      <p:sp>
        <p:nvSpPr>
          <p:cNvPr id="19" name="16-Point Star 18"/>
          <p:cNvSpPr>
            <a:spLocks/>
          </p:cNvSpPr>
          <p:nvPr/>
        </p:nvSpPr>
        <p:spPr>
          <a:xfrm>
            <a:off x="10427256" y="3688719"/>
            <a:ext cx="807896" cy="731520"/>
          </a:xfrm>
          <a:prstGeom prst="star16">
            <a:avLst/>
          </a:prstGeom>
          <a:solidFill>
            <a:schemeClr val="accent6">
              <a:alpha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0" name="16-Point Star 19"/>
          <p:cNvSpPr>
            <a:spLocks/>
          </p:cNvSpPr>
          <p:nvPr/>
        </p:nvSpPr>
        <p:spPr>
          <a:xfrm>
            <a:off x="9589660" y="3972918"/>
            <a:ext cx="807896" cy="731520"/>
          </a:xfrm>
          <a:prstGeom prst="star16">
            <a:avLst/>
          </a:prstGeom>
          <a:solidFill>
            <a:schemeClr val="accent6">
              <a:alpha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21" name="16-Point Star 20"/>
          <p:cNvSpPr>
            <a:spLocks/>
          </p:cNvSpPr>
          <p:nvPr/>
        </p:nvSpPr>
        <p:spPr>
          <a:xfrm>
            <a:off x="5355255" y="3241398"/>
            <a:ext cx="807896" cy="731520"/>
          </a:xfrm>
          <a:prstGeom prst="star16">
            <a:avLst/>
          </a:prstGeom>
          <a:solidFill>
            <a:schemeClr val="accent6">
              <a:alpha val="6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9" name="TextBox 8"/>
          <p:cNvSpPr txBox="1"/>
          <p:nvPr/>
        </p:nvSpPr>
        <p:spPr>
          <a:xfrm>
            <a:off x="5392381" y="342612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~35K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70489" y="415401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~1.4M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76852" y="3869813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chemeClr val="bg1"/>
                </a:solidFill>
              </a:rPr>
              <a:t>~3M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4" name="Shape 415"/>
          <p:cNvSpPr/>
          <p:nvPr/>
        </p:nvSpPr>
        <p:spPr>
          <a:xfrm>
            <a:off x="6427800" y="2384395"/>
            <a:ext cx="1703121" cy="306406"/>
          </a:xfrm>
          <a:prstGeom prst="rect">
            <a:avLst/>
          </a:prstGeom>
          <a:solidFill>
            <a:schemeClr val="accent3">
              <a:alpha val="65000"/>
            </a:schemeClr>
          </a:solidFill>
          <a:ln>
            <a:noFill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45719" rIns="45719" anchor="ctr"/>
          <a:lstStyle>
            <a:lvl1pPr algn="ctr">
              <a:defRPr sz="3800"/>
            </a:lvl1pPr>
          </a:lstStyle>
          <a:p>
            <a:r>
              <a:rPr lang="en-US" sz="1800" smtClean="0"/>
              <a:t>open </a:t>
            </a:r>
            <a:r>
              <a:rPr lang="en-US" sz="1800" dirty="0" smtClean="0"/>
              <a:t>source</a:t>
            </a:r>
            <a:endParaRPr sz="1800" dirty="0"/>
          </a:p>
        </p:txBody>
      </p:sp>
      <p:cxnSp>
        <p:nvCxnSpPr>
          <p:cNvPr id="12" name="Straight Connector 11"/>
          <p:cNvCxnSpPr>
            <a:stCxn id="24" idx="2"/>
          </p:cNvCxnSpPr>
          <p:nvPr/>
        </p:nvCxnSpPr>
        <p:spPr>
          <a:xfrm>
            <a:off x="7279361" y="2690801"/>
            <a:ext cx="876048" cy="2061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4" idx="2"/>
          </p:cNvCxnSpPr>
          <p:nvPr/>
        </p:nvCxnSpPr>
        <p:spPr>
          <a:xfrm>
            <a:off x="7279361" y="2690801"/>
            <a:ext cx="1456370" cy="7700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10847468" y="1170424"/>
            <a:ext cx="1381658" cy="2474360"/>
            <a:chOff x="30410219" y="12213897"/>
            <a:chExt cx="1381658" cy="2474360"/>
          </a:xfrm>
        </p:grpSpPr>
        <p:sp>
          <p:nvSpPr>
            <p:cNvPr id="36" name="Shape 426"/>
            <p:cNvSpPr/>
            <p:nvPr/>
          </p:nvSpPr>
          <p:spPr>
            <a:xfrm>
              <a:off x="30410219" y="12213897"/>
              <a:ext cx="1371527" cy="5078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/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600" dirty="0"/>
                <a:t>glpk</a:t>
              </a:r>
            </a:p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100" dirty="0"/>
                <a:t>Y</a:t>
              </a:r>
              <a:r>
                <a:rPr sz="1100" dirty="0" smtClean="0"/>
                <a:t>=</a:t>
              </a:r>
              <a:r>
                <a:rPr lang="en-US" sz="1100" dirty="0" smtClean="0"/>
                <a:t>(</a:t>
              </a:r>
              <a:r>
                <a:rPr sz="1100" dirty="0" smtClean="0"/>
                <a:t>9.83E-10</a:t>
              </a:r>
              <a:r>
                <a:rPr lang="en-US" sz="1100" dirty="0" smtClean="0"/>
                <a:t>)</a:t>
              </a:r>
              <a:r>
                <a:rPr sz="1100" dirty="0" smtClean="0"/>
                <a:t>X</a:t>
              </a:r>
              <a:r>
                <a:rPr sz="1100" baseline="31999" dirty="0" smtClean="0"/>
                <a:t>2.19551</a:t>
              </a:r>
              <a:endParaRPr sz="1100" baseline="31999" dirty="0"/>
            </a:p>
          </p:txBody>
        </p:sp>
        <p:sp>
          <p:nvSpPr>
            <p:cNvPr id="37" name="Shape 427"/>
            <p:cNvSpPr/>
            <p:nvPr/>
          </p:nvSpPr>
          <p:spPr>
            <a:xfrm>
              <a:off x="30420350" y="13062445"/>
              <a:ext cx="1371527" cy="5078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/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600" dirty="0"/>
                <a:t>cbc</a:t>
              </a:r>
            </a:p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100" dirty="0"/>
                <a:t>Y</a:t>
              </a:r>
              <a:r>
                <a:rPr sz="1100" dirty="0" smtClean="0"/>
                <a:t>=</a:t>
              </a:r>
              <a:r>
                <a:rPr lang="en-US" sz="1100" dirty="0" smtClean="0"/>
                <a:t>(</a:t>
              </a:r>
              <a:r>
                <a:rPr sz="1100" dirty="0" smtClean="0"/>
                <a:t>5.59E-09</a:t>
              </a:r>
              <a:r>
                <a:rPr lang="en-US" sz="1100" dirty="0" smtClean="0"/>
                <a:t>)</a:t>
              </a:r>
              <a:r>
                <a:rPr sz="1100" dirty="0" smtClean="0"/>
                <a:t>X</a:t>
              </a:r>
              <a:r>
                <a:rPr sz="1100" baseline="31999" dirty="0" smtClean="0"/>
                <a:t>1.83019</a:t>
              </a:r>
              <a:endParaRPr sz="1100" baseline="31999" dirty="0"/>
            </a:p>
          </p:txBody>
        </p:sp>
        <p:sp>
          <p:nvSpPr>
            <p:cNvPr id="38" name="Shape 428"/>
            <p:cNvSpPr/>
            <p:nvPr/>
          </p:nvSpPr>
          <p:spPr>
            <a:xfrm>
              <a:off x="30420350" y="13627211"/>
              <a:ext cx="1371527" cy="5078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/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600" dirty="0"/>
                <a:t>gurobi</a:t>
              </a:r>
            </a:p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100" dirty="0"/>
                <a:t>Y</a:t>
              </a:r>
              <a:r>
                <a:rPr sz="1100" dirty="0" smtClean="0"/>
                <a:t>=</a:t>
              </a:r>
              <a:r>
                <a:rPr lang="en-US" sz="1100" dirty="0" smtClean="0"/>
                <a:t>(</a:t>
              </a:r>
              <a:r>
                <a:rPr sz="1100" dirty="0" smtClean="0"/>
                <a:t>3.77E-08</a:t>
              </a:r>
              <a:r>
                <a:rPr lang="en-US" sz="1100" dirty="0" smtClean="0"/>
                <a:t>)</a:t>
              </a:r>
              <a:r>
                <a:rPr sz="1100" dirty="0" smtClean="0"/>
                <a:t>X</a:t>
              </a:r>
              <a:r>
                <a:rPr sz="1100" baseline="31999" dirty="0" smtClean="0"/>
                <a:t>1.52444</a:t>
              </a:r>
              <a:endParaRPr sz="1100" baseline="31999" dirty="0"/>
            </a:p>
          </p:txBody>
        </p:sp>
        <p:sp>
          <p:nvSpPr>
            <p:cNvPr id="39" name="Shape 429"/>
            <p:cNvSpPr/>
            <p:nvPr/>
          </p:nvSpPr>
          <p:spPr>
            <a:xfrm>
              <a:off x="30410219" y="14180426"/>
              <a:ext cx="1371527" cy="5078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/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600" dirty="0"/>
                <a:t>cplex</a:t>
              </a:r>
            </a:p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100" dirty="0"/>
                <a:t>Y</a:t>
              </a:r>
              <a:r>
                <a:rPr sz="1100" dirty="0" smtClean="0"/>
                <a:t>=</a:t>
              </a:r>
              <a:r>
                <a:rPr lang="en-US" sz="1100" dirty="0" smtClean="0"/>
                <a:t>(</a:t>
              </a:r>
              <a:r>
                <a:rPr sz="1100" dirty="0" smtClean="0"/>
                <a:t>7.84E-08</a:t>
              </a:r>
              <a:r>
                <a:rPr lang="en-US" sz="1100" dirty="0" smtClean="0"/>
                <a:t>)</a:t>
              </a:r>
              <a:r>
                <a:rPr sz="1100" dirty="0" smtClean="0"/>
                <a:t>X</a:t>
              </a:r>
              <a:r>
                <a:rPr sz="1100" baseline="31999" dirty="0" smtClean="0"/>
                <a:t>1.41141</a:t>
              </a:r>
              <a:endParaRPr sz="1100" baseline="31999" dirty="0"/>
            </a:p>
          </p:txBody>
        </p:sp>
      </p:grpSp>
    </p:spTree>
    <p:extLst>
      <p:ext uri="{BB962C8B-B14F-4D97-AF65-F5344CB8AC3E}">
        <p14:creationId xmlns:p14="http://schemas.microsoft.com/office/powerpoint/2010/main" val="143183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9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ontent Placeholder 12"/>
          <p:cNvSpPr txBox="1">
            <a:spLocks/>
          </p:cNvSpPr>
          <p:nvPr/>
        </p:nvSpPr>
        <p:spPr>
          <a:xfrm>
            <a:off x="5686391" y="1848744"/>
            <a:ext cx="5011720" cy="4411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36</a:t>
            </a:fld>
            <a:endParaRPr lang="en-US"/>
          </a:p>
        </p:txBody>
      </p:sp>
      <p:pic>
        <p:nvPicPr>
          <p:cNvPr id="8" name="total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503" t="8300" r="9233" b="6333"/>
          <a:stretch/>
        </p:blipFill>
        <p:spPr>
          <a:xfrm>
            <a:off x="3759687" y="520868"/>
            <a:ext cx="8432313" cy="521208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415"/>
          <p:cNvSpPr/>
          <p:nvPr/>
        </p:nvSpPr>
        <p:spPr>
          <a:xfrm rot="16200000">
            <a:off x="1985047" y="2762625"/>
            <a:ext cx="3167512" cy="554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800"/>
            </a:lvl1pPr>
          </a:lstStyle>
          <a:p>
            <a:r>
              <a:rPr sz="2400" dirty="0"/>
              <a:t>time (second)</a:t>
            </a:r>
          </a:p>
        </p:txBody>
      </p:sp>
      <p:sp>
        <p:nvSpPr>
          <p:cNvPr id="11" name="Shape 415"/>
          <p:cNvSpPr/>
          <p:nvPr/>
        </p:nvSpPr>
        <p:spPr>
          <a:xfrm>
            <a:off x="5768791" y="5620164"/>
            <a:ext cx="4185485" cy="554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>
            <a:lvl1pPr algn="ctr">
              <a:defRPr sz="3800"/>
            </a:lvl1pPr>
          </a:lstStyle>
          <a:p>
            <a:r>
              <a:rPr lang="en-US" sz="2400" dirty="0"/>
              <a:t>n</a:t>
            </a:r>
            <a:r>
              <a:rPr lang="en-US" sz="2400" dirty="0" smtClean="0"/>
              <a:t>umber of decision variables</a:t>
            </a:r>
            <a:endParaRPr sz="2400" dirty="0"/>
          </a:p>
        </p:txBody>
      </p:sp>
      <p:sp>
        <p:nvSpPr>
          <p:cNvPr id="12" name="Shape 346"/>
          <p:cNvSpPr/>
          <p:nvPr/>
        </p:nvSpPr>
        <p:spPr>
          <a:xfrm>
            <a:off x="3754" y="1896338"/>
            <a:ext cx="3347012" cy="2359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>
              <a:spcBef>
                <a:spcPts val="400"/>
              </a:spcBef>
              <a:buSzPct val="100000"/>
              <a:buFont typeface="Wingdings" charset="2"/>
              <a:buChar char="Ø"/>
              <a:defRPr sz="3600"/>
            </a:pPr>
            <a:r>
              <a:rPr lang="en-US" sz="2400" dirty="0"/>
              <a:t>Differences get bigger as model size increases</a:t>
            </a:r>
          </a:p>
          <a:p>
            <a:pPr marL="571500" indent="-571500">
              <a:spcBef>
                <a:spcPts val="400"/>
              </a:spcBef>
              <a:buSzPct val="100000"/>
              <a:buFont typeface="Wingdings" charset="2"/>
              <a:buChar char="Ø"/>
              <a:defRPr sz="3600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cplex</a:t>
            </a:r>
            <a:r>
              <a:rPr lang="en-US" sz="2400" dirty="0"/>
              <a:t> and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gurobi</a:t>
            </a:r>
            <a:r>
              <a:rPr lang="en-US" sz="2400" dirty="0"/>
              <a:t> have similar total </a:t>
            </a:r>
            <a:r>
              <a:rPr lang="en-US" sz="2400" dirty="0" smtClean="0"/>
              <a:t>runtime</a:t>
            </a:r>
            <a:endParaRPr lang="en-US" sz="2400" dirty="0"/>
          </a:p>
        </p:txBody>
      </p:sp>
      <p:graphicFrame>
        <p:nvGraphicFramePr>
          <p:cNvPr id="13" name="Table 419"/>
          <p:cNvGraphicFramePr/>
          <p:nvPr>
            <p:extLst>
              <p:ext uri="{D42A27DB-BD31-4B8C-83A1-F6EECF244321}">
                <p14:modId xmlns:p14="http://schemas.microsoft.com/office/powerpoint/2010/main" val="1177638415"/>
              </p:ext>
            </p:extLst>
          </p:nvPr>
        </p:nvGraphicFramePr>
        <p:xfrm>
          <a:off x="0" y="4384706"/>
          <a:ext cx="3744838" cy="165474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72419"/>
                <a:gridCol w="1872419"/>
              </a:tblGrid>
              <a:tr h="493245">
                <a:tc>
                  <a:txBody>
                    <a:bodyPr/>
                    <a:lstStyle/>
                    <a:p>
                      <a:pPr algn="ctr" defTabSz="5120640">
                        <a:defRPr sz="1800" b="0"/>
                      </a:pPr>
                      <a:r>
                        <a:rPr sz="1600" dirty="0"/>
                        <a:t># of decision variables</a:t>
                      </a:r>
                      <a:endParaRPr sz="1600" b="1"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5120640">
                        <a:defRPr sz="1800" b="0"/>
                      </a:pPr>
                      <a:r>
                        <a:rPr sz="1600" dirty="0"/>
                        <a:t>output file size (json)</a:t>
                      </a:r>
                      <a:endParaRPr sz="1600" b="1" dirty="0"/>
                    </a:p>
                  </a:txBody>
                  <a:tcPr marL="0" marR="0" marT="0" marB="0" anchor="ctr" horzOverflow="overflow"/>
                </a:tc>
              </a:tr>
              <a:tr h="385999">
                <a:tc>
                  <a:txBody>
                    <a:bodyPr/>
                    <a:lstStyle/>
                    <a:p>
                      <a:pPr algn="ctr" defTabSz="5120640">
                        <a:defRPr sz="1800"/>
                      </a:pPr>
                      <a:r>
                        <a:rPr sz="1600" dirty="0"/>
                        <a:t>35,827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5120640">
                        <a:defRPr sz="1800"/>
                      </a:pPr>
                      <a:r>
                        <a:rPr sz="1600" dirty="0"/>
                        <a:t>~7.5 MB</a:t>
                      </a:r>
                    </a:p>
                  </a:txBody>
                  <a:tcPr marL="0" marR="0" marT="0" marB="0" anchor="ctr" horzOverflow="overflow"/>
                </a:tc>
              </a:tr>
              <a:tr h="393539">
                <a:tc>
                  <a:txBody>
                    <a:bodyPr/>
                    <a:lstStyle/>
                    <a:p>
                      <a:pPr algn="ctr" defTabSz="5120640">
                        <a:defRPr sz="1800"/>
                      </a:pPr>
                      <a:r>
                        <a:rPr sz="1600" dirty="0"/>
                        <a:t>1,430,915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5120640">
                        <a:defRPr sz="1800"/>
                      </a:pPr>
                      <a:r>
                        <a:rPr sz="1600"/>
                        <a:t>~300 MB</a:t>
                      </a:r>
                    </a:p>
                  </a:txBody>
                  <a:tcPr marL="0" marR="0" marT="0" marB="0" anchor="ctr" horzOverflow="overflow"/>
                </a:tc>
              </a:tr>
              <a:tr h="381965">
                <a:tc>
                  <a:txBody>
                    <a:bodyPr/>
                    <a:lstStyle/>
                    <a:p>
                      <a:pPr algn="ctr" defTabSz="5120640">
                        <a:defRPr sz="1800"/>
                      </a:pPr>
                      <a:r>
                        <a:rPr sz="1600" dirty="0"/>
                        <a:t>2,933,335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 defTabSz="5120640">
                        <a:defRPr sz="1800"/>
                      </a:pPr>
                      <a:r>
                        <a:rPr sz="1600" dirty="0"/>
                        <a:t>~602 MB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5232603" y="2697380"/>
            <a:ext cx="5926197" cy="1467540"/>
            <a:chOff x="6265803" y="2789976"/>
            <a:chExt cx="5926197" cy="1467540"/>
          </a:xfrm>
        </p:grpSpPr>
        <p:sp>
          <p:nvSpPr>
            <p:cNvPr id="15" name="16-Point Star 14"/>
            <p:cNvSpPr>
              <a:spLocks/>
            </p:cNvSpPr>
            <p:nvPr/>
          </p:nvSpPr>
          <p:spPr>
            <a:xfrm>
              <a:off x="11384104" y="3292597"/>
              <a:ext cx="807896" cy="731520"/>
            </a:xfrm>
            <a:prstGeom prst="star16">
              <a:avLst/>
            </a:prstGeom>
            <a:solidFill>
              <a:schemeClr val="accent6">
                <a:alpha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6" name="16-Point Star 15"/>
            <p:cNvSpPr>
              <a:spLocks/>
            </p:cNvSpPr>
            <p:nvPr/>
          </p:nvSpPr>
          <p:spPr>
            <a:xfrm>
              <a:off x="10546508" y="3525996"/>
              <a:ext cx="807896" cy="731520"/>
            </a:xfrm>
            <a:prstGeom prst="star16">
              <a:avLst/>
            </a:prstGeom>
            <a:solidFill>
              <a:schemeClr val="accent6">
                <a:alpha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7" name="16-Point Star 16"/>
            <p:cNvSpPr>
              <a:spLocks/>
            </p:cNvSpPr>
            <p:nvPr/>
          </p:nvSpPr>
          <p:spPr>
            <a:xfrm>
              <a:off x="6265803" y="2789976"/>
              <a:ext cx="807896" cy="731520"/>
            </a:xfrm>
            <a:prstGeom prst="star16">
              <a:avLst/>
            </a:prstGeom>
            <a:solidFill>
              <a:schemeClr val="accent6">
                <a:alpha val="6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b="1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02929" y="2974706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1"/>
                  </a:solidFill>
                </a:rPr>
                <a:t>~35K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538916" y="3707090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1"/>
                  </a:solidFill>
                </a:rPr>
                <a:t>~1.4M</a:t>
              </a:r>
              <a:endParaRPr lang="en-US" b="1">
                <a:solidFill>
                  <a:schemeClr val="bg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1468092" y="3473691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solidFill>
                    <a:schemeClr val="bg1"/>
                  </a:solidFill>
                </a:rPr>
                <a:t>~3M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52969623"/>
              </p:ext>
            </p:extLst>
          </p:nvPr>
        </p:nvGraphicFramePr>
        <p:xfrm>
          <a:off x="0" y="1072997"/>
          <a:ext cx="3657600" cy="446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10799429" y="1358938"/>
            <a:ext cx="1384227" cy="1959843"/>
            <a:chOff x="30356850" y="29456693"/>
            <a:chExt cx="1384227" cy="1959843"/>
          </a:xfrm>
        </p:grpSpPr>
        <p:sp>
          <p:nvSpPr>
            <p:cNvPr id="30" name="Shape 430"/>
            <p:cNvSpPr/>
            <p:nvPr/>
          </p:nvSpPr>
          <p:spPr>
            <a:xfrm>
              <a:off x="30369550" y="29456693"/>
              <a:ext cx="1371527" cy="5078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/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600" dirty="0"/>
                <a:t>glpk</a:t>
              </a:r>
            </a:p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100" dirty="0"/>
                <a:t>Y</a:t>
              </a:r>
              <a:r>
                <a:rPr sz="1100" dirty="0" smtClean="0"/>
                <a:t>=</a:t>
              </a:r>
              <a:r>
                <a:rPr lang="en-US" sz="1100" dirty="0" smtClean="0"/>
                <a:t>(</a:t>
              </a:r>
              <a:r>
                <a:rPr sz="1100" dirty="0" smtClean="0"/>
                <a:t>2.88E-08</a:t>
              </a:r>
              <a:r>
                <a:rPr lang="en-US" sz="1100" dirty="0" smtClean="0"/>
                <a:t>)</a:t>
              </a:r>
              <a:r>
                <a:rPr sz="1100" dirty="0" smtClean="0"/>
                <a:t>X</a:t>
              </a:r>
              <a:r>
                <a:rPr sz="1100" baseline="31999" dirty="0" smtClean="0"/>
                <a:t>1.96947</a:t>
              </a:r>
              <a:endParaRPr sz="1100" baseline="31999" dirty="0"/>
            </a:p>
          </p:txBody>
        </p:sp>
        <p:sp>
          <p:nvSpPr>
            <p:cNvPr id="31" name="Shape 431"/>
            <p:cNvSpPr/>
            <p:nvPr/>
          </p:nvSpPr>
          <p:spPr>
            <a:xfrm>
              <a:off x="30356850" y="29958890"/>
              <a:ext cx="1371527" cy="5078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/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600" dirty="0"/>
                <a:t>cbc</a:t>
              </a:r>
            </a:p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100" dirty="0"/>
                <a:t>Y</a:t>
              </a:r>
              <a:r>
                <a:rPr sz="1100" dirty="0" smtClean="0"/>
                <a:t>=</a:t>
              </a:r>
              <a:r>
                <a:rPr lang="en-US" sz="1100" dirty="0" smtClean="0"/>
                <a:t>(</a:t>
              </a:r>
              <a:r>
                <a:rPr sz="1100" dirty="0" smtClean="0"/>
                <a:t>3.11E-05</a:t>
              </a:r>
              <a:r>
                <a:rPr lang="en-US" sz="1100" dirty="0" smtClean="0"/>
                <a:t>)</a:t>
              </a:r>
              <a:r>
                <a:rPr sz="1100" dirty="0" smtClean="0"/>
                <a:t>X</a:t>
              </a:r>
              <a:r>
                <a:rPr sz="1100" baseline="31999" dirty="0" smtClean="0"/>
                <a:t>1.27684</a:t>
              </a:r>
              <a:endParaRPr sz="1100" baseline="31999" dirty="0"/>
            </a:p>
          </p:txBody>
        </p:sp>
        <p:sp>
          <p:nvSpPr>
            <p:cNvPr id="32" name="Shape 432"/>
            <p:cNvSpPr/>
            <p:nvPr/>
          </p:nvSpPr>
          <p:spPr>
            <a:xfrm>
              <a:off x="30356850" y="30434034"/>
              <a:ext cx="1371527" cy="5078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/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600" dirty="0"/>
                <a:t>gurobi</a:t>
              </a:r>
            </a:p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100" dirty="0"/>
                <a:t>Y</a:t>
              </a:r>
              <a:r>
                <a:rPr sz="1100" dirty="0" smtClean="0"/>
                <a:t>=</a:t>
              </a:r>
              <a:r>
                <a:rPr lang="en-US" sz="1100" dirty="0" smtClean="0"/>
                <a:t>(</a:t>
              </a:r>
              <a:r>
                <a:rPr sz="1100" dirty="0" smtClean="0"/>
                <a:t>4.13E-04</a:t>
              </a:r>
              <a:r>
                <a:rPr lang="en-US" sz="1100" dirty="0" smtClean="0"/>
                <a:t>)</a:t>
              </a:r>
              <a:r>
                <a:rPr sz="1100" dirty="0" smtClean="0"/>
                <a:t>X</a:t>
              </a:r>
              <a:r>
                <a:rPr sz="1100" baseline="31999" dirty="0" smtClean="0"/>
                <a:t>1.02861</a:t>
              </a:r>
              <a:endParaRPr sz="1100" baseline="31999" dirty="0"/>
            </a:p>
          </p:txBody>
        </p:sp>
        <p:sp>
          <p:nvSpPr>
            <p:cNvPr id="33" name="Shape 433"/>
            <p:cNvSpPr/>
            <p:nvPr/>
          </p:nvSpPr>
          <p:spPr>
            <a:xfrm>
              <a:off x="30363073" y="30908705"/>
              <a:ext cx="1371527" cy="5078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rIns="45719" anchor="ctr">
              <a:spAutoFit/>
            </a:bodyPr>
            <a:lstStyle/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600" dirty="0"/>
                <a:t>cplex</a:t>
              </a:r>
            </a:p>
            <a:p>
              <a:pPr>
                <a:defRPr sz="2000">
                  <a:solidFill>
                    <a:srgbClr val="535353"/>
                  </a:solidFill>
                </a:defRPr>
              </a:pPr>
              <a:r>
                <a:rPr sz="1100" dirty="0"/>
                <a:t>Y</a:t>
              </a:r>
              <a:r>
                <a:rPr sz="1100" dirty="0" smtClean="0"/>
                <a:t>=</a:t>
              </a:r>
              <a:r>
                <a:rPr lang="en-US" sz="1100" dirty="0" smtClean="0"/>
                <a:t>(</a:t>
              </a:r>
              <a:r>
                <a:rPr sz="1100" dirty="0" smtClean="0"/>
                <a:t>3.46E-04</a:t>
              </a:r>
              <a:r>
                <a:rPr lang="en-US" sz="1100" dirty="0" smtClean="0"/>
                <a:t>)</a:t>
              </a:r>
              <a:r>
                <a:rPr sz="1100" dirty="0" smtClean="0"/>
                <a:t>X</a:t>
              </a:r>
              <a:r>
                <a:rPr sz="1100" baseline="31999" dirty="0" smtClean="0"/>
                <a:t>1.03667</a:t>
              </a:r>
              <a:endParaRPr sz="1100" baseline="31999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3"/>
                </a:solidFill>
              </a:rPr>
              <a:t>Total Runtime</a:t>
            </a:r>
            <a:endParaRPr lang="en-US" sz="4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568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37</a:t>
            </a:fld>
            <a:endParaRPr lang="en-US"/>
          </a:p>
        </p:txBody>
      </p:sp>
      <p:sp>
        <p:nvSpPr>
          <p:cNvPr id="12" name="Shape 346"/>
          <p:cNvSpPr/>
          <p:nvPr/>
        </p:nvSpPr>
        <p:spPr>
          <a:xfrm>
            <a:off x="432701" y="1468776"/>
            <a:ext cx="3664105" cy="278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>
              <a:spcBef>
                <a:spcPts val="400"/>
              </a:spcBef>
              <a:buSzPct val="100000"/>
              <a:buFont typeface="Wingdings" charset="2"/>
              <a:buChar char="Ø"/>
              <a:defRPr sz="3600"/>
            </a:pPr>
            <a:r>
              <a:rPr lang="en-US" sz="2400" dirty="0" smtClean="0"/>
              <a:t>Objective value normalized to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glpk</a:t>
            </a:r>
            <a:r>
              <a:rPr lang="en-US" sz="2400" dirty="0" smtClean="0"/>
              <a:t> results</a:t>
            </a:r>
            <a:endParaRPr lang="en-US" sz="2400" dirty="0"/>
          </a:p>
          <a:p>
            <a:pPr marL="571500" indent="-571500">
              <a:spcBef>
                <a:spcPts val="400"/>
              </a:spcBef>
              <a:buSzPct val="100000"/>
              <a:buFont typeface="Wingdings" charset="2"/>
              <a:buChar char="Ø"/>
              <a:defRPr sz="3600"/>
            </a:pP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cbc</a:t>
            </a:r>
            <a:r>
              <a:rPr lang="en-US" sz="2400" dirty="0" smtClean="0"/>
              <a:t> results slightly lower</a:t>
            </a:r>
          </a:p>
          <a:p>
            <a:pPr marL="571500" indent="-571500">
              <a:spcBef>
                <a:spcPts val="400"/>
              </a:spcBef>
              <a:buSzPct val="100000"/>
              <a:buFont typeface="Wingdings" charset="2"/>
              <a:buChar char="Ø"/>
              <a:defRPr sz="3600"/>
            </a:pPr>
            <a:r>
              <a:rPr lang="en-US" sz="2400" dirty="0" smtClean="0"/>
              <a:t>Overall consistent solver results</a:t>
            </a:r>
            <a:endParaRPr lang="en-US" sz="2400" dirty="0"/>
          </a:p>
        </p:txBody>
      </p: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dirty="0" smtClean="0">
                <a:solidFill>
                  <a:schemeClr val="accent3"/>
                </a:solidFill>
              </a:rPr>
              <a:t>Solver Accuracy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47418" y="138990"/>
            <a:ext cx="7388516" cy="6582485"/>
            <a:chOff x="4447418" y="138990"/>
            <a:chExt cx="7388516" cy="6582485"/>
          </a:xfrm>
        </p:grpSpPr>
        <p:grpSp>
          <p:nvGrpSpPr>
            <p:cNvPr id="76" name="Group 75"/>
            <p:cNvGrpSpPr/>
            <p:nvPr/>
          </p:nvGrpSpPr>
          <p:grpSpPr>
            <a:xfrm>
              <a:off x="4447418" y="138990"/>
              <a:ext cx="7388516" cy="6582485"/>
              <a:chOff x="4447418" y="138990"/>
              <a:chExt cx="7388516" cy="6582485"/>
            </a:xfrm>
          </p:grpSpPr>
          <p:grpSp>
            <p:nvGrpSpPr>
              <p:cNvPr id="74" name="Group 73"/>
              <p:cNvGrpSpPr/>
              <p:nvPr/>
            </p:nvGrpSpPr>
            <p:grpSpPr>
              <a:xfrm>
                <a:off x="4447418" y="138990"/>
                <a:ext cx="7149450" cy="6582485"/>
                <a:chOff x="4204350" y="266316"/>
                <a:chExt cx="7149450" cy="6582485"/>
              </a:xfrm>
            </p:grpSpPr>
            <p:grpSp>
              <p:nvGrpSpPr>
                <p:cNvPr id="26" name="Group 25"/>
                <p:cNvGrpSpPr/>
                <p:nvPr/>
              </p:nvGrpSpPr>
              <p:grpSpPr>
                <a:xfrm>
                  <a:off x="4204350" y="266316"/>
                  <a:ext cx="7149450" cy="6582485"/>
                  <a:chOff x="4692691" y="138990"/>
                  <a:chExt cx="7149450" cy="6582485"/>
                </a:xfrm>
              </p:grpSpPr>
              <p:sp>
                <p:nvSpPr>
                  <p:cNvPr id="24" name="TextBox 23"/>
                  <p:cNvSpPr txBox="1"/>
                  <p:nvPr/>
                </p:nvSpPr>
                <p:spPr>
                  <a:xfrm rot="16200000">
                    <a:off x="3187311" y="3221206"/>
                    <a:ext cx="3472425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400" dirty="0" smtClean="0"/>
                      <a:t>Normalized to </a:t>
                    </a:r>
                    <a:r>
                      <a:rPr lang="en-US" sz="2400" dirty="0" smtClean="0">
                        <a:latin typeface="Courier" charset="0"/>
                        <a:ea typeface="Courier" charset="0"/>
                        <a:cs typeface="Courier" charset="0"/>
                      </a:rPr>
                      <a:t>glpk</a:t>
                    </a:r>
                    <a:r>
                      <a:rPr lang="en-US" sz="2400" dirty="0" smtClean="0"/>
                      <a:t> (%)</a:t>
                    </a:r>
                    <a:endParaRPr lang="en-US" sz="2400" dirty="0"/>
                  </a:p>
                </p:txBody>
              </p:sp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5089977" y="138990"/>
                    <a:ext cx="6752164" cy="6582485"/>
                    <a:chOff x="5089977" y="138990"/>
                    <a:chExt cx="6752164" cy="6582485"/>
                  </a:xfrm>
                </p:grpSpPr>
                <p:grpSp>
                  <p:nvGrpSpPr>
                    <p:cNvPr id="23" name="Group 22"/>
                    <p:cNvGrpSpPr/>
                    <p:nvPr/>
                  </p:nvGrpSpPr>
                  <p:grpSpPr>
                    <a:xfrm>
                      <a:off x="5089977" y="138990"/>
                      <a:ext cx="6400800" cy="6582485"/>
                      <a:chOff x="5089977" y="138990"/>
                      <a:chExt cx="6400800" cy="6582485"/>
                    </a:xfrm>
                  </p:grpSpPr>
                  <p:graphicFrame>
                    <p:nvGraphicFramePr>
                      <p:cNvPr id="37" name="Chart 36"/>
                      <p:cNvGraphicFramePr>
                        <a:graphicFrameLocks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254029286"/>
                          </p:ext>
                        </p:extLst>
                      </p:nvPr>
                    </p:nvGraphicFramePr>
                    <p:xfrm>
                      <a:off x="5089977" y="3978275"/>
                      <a:ext cx="6400800" cy="2743200"/>
                    </p:xfrm>
                    <a:graphic>
                      <a:graphicData uri="http://schemas.openxmlformats.org/drawingml/2006/chart">
                        <c:chart xmlns:c="http://schemas.openxmlformats.org/drawingml/2006/chart" xmlns:r="http://schemas.openxmlformats.org/officeDocument/2006/relationships" r:id="rId3"/>
                      </a:graphicData>
                    </a:graphic>
                  </p:graphicFrame>
                  <p:graphicFrame>
                    <p:nvGraphicFramePr>
                      <p:cNvPr id="35" name="Chart 34"/>
                      <p:cNvGraphicFramePr>
                        <a:graphicFrameLocks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431974210"/>
                          </p:ext>
                        </p:extLst>
                      </p:nvPr>
                    </p:nvGraphicFramePr>
                    <p:xfrm>
                      <a:off x="5089977" y="2076319"/>
                      <a:ext cx="6400800" cy="2743200"/>
                    </p:xfrm>
                    <a:graphic>
                      <a:graphicData uri="http://schemas.openxmlformats.org/drawingml/2006/chart">
                        <c:chart xmlns:c="http://schemas.openxmlformats.org/drawingml/2006/chart" xmlns:r="http://schemas.openxmlformats.org/officeDocument/2006/relationships" r:id="rId4"/>
                      </a:graphicData>
                    </a:graphic>
                  </p:graphicFrame>
                  <p:grpSp>
                    <p:nvGrpSpPr>
                      <p:cNvPr id="22" name="Group 21"/>
                      <p:cNvGrpSpPr/>
                      <p:nvPr/>
                    </p:nvGrpSpPr>
                    <p:grpSpPr>
                      <a:xfrm>
                        <a:off x="7312531" y="4855265"/>
                        <a:ext cx="3538327" cy="1242856"/>
                        <a:chOff x="7266231" y="4589040"/>
                        <a:chExt cx="3538327" cy="1242856"/>
                      </a:xfrm>
                    </p:grpSpPr>
                    <p:sp>
                      <p:nvSpPr>
                        <p:cNvPr id="21" name="TextBox 20"/>
                        <p:cNvSpPr txBox="1"/>
                        <p:nvPr/>
                      </p:nvSpPr>
                      <p:spPr>
                        <a:xfrm rot="16200000">
                          <a:off x="7121801" y="5225800"/>
                          <a:ext cx="750526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glpk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8" name="TextBox 37"/>
                        <p:cNvSpPr txBox="1"/>
                        <p:nvPr/>
                      </p:nvSpPr>
                      <p:spPr>
                        <a:xfrm rot="16200000">
                          <a:off x="8464636" y="5269081"/>
                          <a:ext cx="663964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cbc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39" name="TextBox 38"/>
                        <p:cNvSpPr txBox="1"/>
                        <p:nvPr/>
                      </p:nvSpPr>
                      <p:spPr>
                        <a:xfrm rot="16200000">
                          <a:off x="9299161" y="4948273"/>
                          <a:ext cx="904415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cplex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40" name="TextBox 39"/>
                        <p:cNvSpPr txBox="1"/>
                        <p:nvPr/>
                      </p:nvSpPr>
                      <p:spPr>
                        <a:xfrm rot="16200000">
                          <a:off x="10052589" y="4879344"/>
                          <a:ext cx="104227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gurobi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graphicFrame>
                    <p:nvGraphicFramePr>
                      <p:cNvPr id="52" name="Chart 51"/>
                      <p:cNvGraphicFramePr>
                        <a:graphicFrameLocks/>
                      </p:cNvGraphicFramePr>
                      <p:nvPr>
                        <p:extLst>
                          <p:ext uri="{D42A27DB-BD31-4B8C-83A1-F6EECF244321}">
                            <p14:modId xmlns:p14="http://schemas.microsoft.com/office/powerpoint/2010/main" val="1984845414"/>
                          </p:ext>
                        </p:extLst>
                      </p:nvPr>
                    </p:nvGraphicFramePr>
                    <p:xfrm>
                      <a:off x="5089977" y="138990"/>
                      <a:ext cx="6400800" cy="2743200"/>
                    </p:xfrm>
                    <a:graphic>
                      <a:graphicData uri="http://schemas.openxmlformats.org/drawingml/2006/chart">
                        <c:chart xmlns:c="http://schemas.openxmlformats.org/drawingml/2006/chart" xmlns:r="http://schemas.openxmlformats.org/officeDocument/2006/relationships" r:id="rId5"/>
                      </a:graphicData>
                    </a:graphic>
                  </p:graphicFrame>
                  <p:grpSp>
                    <p:nvGrpSpPr>
                      <p:cNvPr id="53" name="Group 52"/>
                      <p:cNvGrpSpPr/>
                      <p:nvPr/>
                    </p:nvGrpSpPr>
                    <p:grpSpPr>
                      <a:xfrm>
                        <a:off x="7310109" y="2936002"/>
                        <a:ext cx="3545990" cy="1277210"/>
                        <a:chOff x="7263809" y="4554686"/>
                        <a:chExt cx="3545990" cy="1277210"/>
                      </a:xfrm>
                    </p:grpSpPr>
                    <p:sp>
                      <p:nvSpPr>
                        <p:cNvPr id="54" name="TextBox 53"/>
                        <p:cNvSpPr txBox="1"/>
                        <p:nvPr/>
                      </p:nvSpPr>
                      <p:spPr>
                        <a:xfrm rot="16200000">
                          <a:off x="7119379" y="5222780"/>
                          <a:ext cx="750526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glpk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5" name="TextBox 54"/>
                        <p:cNvSpPr txBox="1"/>
                        <p:nvPr/>
                      </p:nvSpPr>
                      <p:spPr>
                        <a:xfrm rot="16200000">
                          <a:off x="8465479" y="5269081"/>
                          <a:ext cx="663964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cbc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6" name="TextBox 55"/>
                        <p:cNvSpPr txBox="1"/>
                        <p:nvPr/>
                      </p:nvSpPr>
                      <p:spPr>
                        <a:xfrm rot="16200000">
                          <a:off x="9299161" y="4966284"/>
                          <a:ext cx="904415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cplex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7" name="TextBox 56"/>
                        <p:cNvSpPr txBox="1"/>
                        <p:nvPr/>
                      </p:nvSpPr>
                      <p:spPr>
                        <a:xfrm rot="16200000">
                          <a:off x="10057830" y="4844990"/>
                          <a:ext cx="104227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gurobi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58" name="Group 57"/>
                      <p:cNvGrpSpPr/>
                      <p:nvPr/>
                    </p:nvGrpSpPr>
                    <p:grpSpPr>
                      <a:xfrm>
                        <a:off x="7310109" y="964551"/>
                        <a:ext cx="3540748" cy="1272938"/>
                        <a:chOff x="7263809" y="4560895"/>
                        <a:chExt cx="3540748" cy="1272938"/>
                      </a:xfrm>
                    </p:grpSpPr>
                    <p:sp>
                      <p:nvSpPr>
                        <p:cNvPr id="59" name="TextBox 58"/>
                        <p:cNvSpPr txBox="1"/>
                        <p:nvPr/>
                      </p:nvSpPr>
                      <p:spPr>
                        <a:xfrm rot="16200000">
                          <a:off x="7119379" y="5221362"/>
                          <a:ext cx="750526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glpk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0" name="TextBox 59"/>
                        <p:cNvSpPr txBox="1"/>
                        <p:nvPr/>
                      </p:nvSpPr>
                      <p:spPr>
                        <a:xfrm rot="16200000">
                          <a:off x="8465478" y="5271018"/>
                          <a:ext cx="663964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cbc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1" name="TextBox 60"/>
                        <p:cNvSpPr txBox="1"/>
                        <p:nvPr/>
                      </p:nvSpPr>
                      <p:spPr>
                        <a:xfrm rot="16200000">
                          <a:off x="9299161" y="4989623"/>
                          <a:ext cx="904415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cplex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3" name="TextBox 62"/>
                        <p:cNvSpPr txBox="1"/>
                        <p:nvPr/>
                      </p:nvSpPr>
                      <p:spPr>
                        <a:xfrm rot="16200000">
                          <a:off x="10052588" y="4851199"/>
                          <a:ext cx="1042273" cy="461665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sz="2400" dirty="0" smtClean="0">
                              <a:solidFill>
                                <a:schemeClr val="bg1"/>
                              </a:solidFill>
                            </a:rPr>
                            <a:t>gurobi</a:t>
                          </a:r>
                          <a:endParaRPr lang="en-US" sz="2400" dirty="0">
                            <a:solidFill>
                              <a:schemeClr val="bg1"/>
                            </a:solidFill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64" name="Group 63"/>
                    <p:cNvGrpSpPr/>
                    <p:nvPr/>
                  </p:nvGrpSpPr>
                  <p:grpSpPr>
                    <a:xfrm>
                      <a:off x="11009862" y="1137265"/>
                      <a:ext cx="832279" cy="4566331"/>
                      <a:chOff x="12043062" y="1229861"/>
                      <a:chExt cx="832279" cy="4566331"/>
                    </a:xfrm>
                  </p:grpSpPr>
                  <p:sp>
                    <p:nvSpPr>
                      <p:cNvPr id="65" name="16-Point Star 64"/>
                      <p:cNvSpPr>
                        <a:spLocks/>
                      </p:cNvSpPr>
                      <p:nvPr/>
                    </p:nvSpPr>
                    <p:spPr>
                      <a:xfrm>
                        <a:off x="12052583" y="5064672"/>
                        <a:ext cx="807896" cy="731520"/>
                      </a:xfrm>
                      <a:prstGeom prst="star16">
                        <a:avLst/>
                      </a:prstGeom>
                      <a:solidFill>
                        <a:schemeClr val="accent6">
                          <a:alpha val="60000"/>
                        </a:schemeClr>
                      </a:solidFill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/>
                      </a:p>
                    </p:txBody>
                  </p:sp>
                  <p:sp>
                    <p:nvSpPr>
                      <p:cNvPr id="66" name="16-Point Star 65"/>
                      <p:cNvSpPr>
                        <a:spLocks/>
                      </p:cNvSpPr>
                      <p:nvPr/>
                    </p:nvSpPr>
                    <p:spPr>
                      <a:xfrm>
                        <a:off x="12050654" y="3135271"/>
                        <a:ext cx="807896" cy="731520"/>
                      </a:xfrm>
                      <a:prstGeom prst="star16">
                        <a:avLst/>
                      </a:prstGeom>
                      <a:solidFill>
                        <a:schemeClr val="accent6">
                          <a:alpha val="60000"/>
                        </a:schemeClr>
                      </a:solidFill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/>
                      </a:p>
                    </p:txBody>
                  </p:sp>
                  <p:sp>
                    <p:nvSpPr>
                      <p:cNvPr id="67" name="16-Point Star 66"/>
                      <p:cNvSpPr>
                        <a:spLocks/>
                      </p:cNvSpPr>
                      <p:nvPr/>
                    </p:nvSpPr>
                    <p:spPr>
                      <a:xfrm>
                        <a:off x="12066693" y="1229861"/>
                        <a:ext cx="807896" cy="731520"/>
                      </a:xfrm>
                      <a:prstGeom prst="star16">
                        <a:avLst/>
                      </a:prstGeom>
                      <a:solidFill>
                        <a:schemeClr val="accent6">
                          <a:alpha val="60000"/>
                        </a:schemeClr>
                      </a:solidFill>
                    </p:spPr>
                    <p:style>
                      <a:lnRef idx="2">
                        <a:schemeClr val="accent6">
                          <a:shade val="50000"/>
                        </a:schemeClr>
                      </a:lnRef>
                      <a:fillRef idx="1">
                        <a:schemeClr val="accent6"/>
                      </a:fillRef>
                      <a:effectRef idx="0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 sz="1600" b="1"/>
                      </a:p>
                    </p:txBody>
                  </p:sp>
                  <p:sp>
                    <p:nvSpPr>
                      <p:cNvPr id="68" name="TextBox 67"/>
                      <p:cNvSpPr txBox="1"/>
                      <p:nvPr/>
                    </p:nvSpPr>
                    <p:spPr>
                      <a:xfrm>
                        <a:off x="12103819" y="1414591"/>
                        <a:ext cx="742511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smtClean="0">
                            <a:solidFill>
                              <a:schemeClr val="bg1"/>
                            </a:solidFill>
                          </a:rPr>
                          <a:t>~35K</a:t>
                        </a:r>
                        <a:endParaRPr lang="en-US" b="1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69" name="TextBox 68"/>
                      <p:cNvSpPr txBox="1"/>
                      <p:nvPr/>
                    </p:nvSpPr>
                    <p:spPr>
                      <a:xfrm>
                        <a:off x="12043062" y="3316365"/>
                        <a:ext cx="83227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smtClean="0">
                            <a:solidFill>
                              <a:schemeClr val="bg1"/>
                            </a:solidFill>
                          </a:rPr>
                          <a:t>~1.4M</a:t>
                        </a:r>
                        <a:endParaRPr lang="en-US" b="1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  <p:sp>
                    <p:nvSpPr>
                      <p:cNvPr id="70" name="TextBox 69"/>
                      <p:cNvSpPr txBox="1"/>
                      <p:nvPr/>
                    </p:nvSpPr>
                    <p:spPr>
                      <a:xfrm>
                        <a:off x="12136571" y="5245766"/>
                        <a:ext cx="639919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b="1" smtClean="0">
                            <a:solidFill>
                              <a:schemeClr val="bg1"/>
                            </a:solidFill>
                          </a:rPr>
                          <a:t>~3M</a:t>
                        </a:r>
                        <a:endParaRPr lang="en-US" b="1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p:grpSp>
              </p:grpSp>
            </p:grpSp>
            <p:sp>
              <p:nvSpPr>
                <p:cNvPr id="73" name="TextBox 72"/>
                <p:cNvSpPr txBox="1"/>
                <p:nvPr/>
              </p:nvSpPr>
              <p:spPr>
                <a:xfrm>
                  <a:off x="8347515" y="6161240"/>
                  <a:ext cx="1160895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solvers</a:t>
                  </a:r>
                  <a:endParaRPr lang="en-US" sz="2400" dirty="0"/>
                </a:p>
              </p:txBody>
            </p:sp>
          </p:grpSp>
          <p:sp>
            <p:nvSpPr>
              <p:cNvPr id="75" name="TextBox 74"/>
              <p:cNvSpPr txBox="1"/>
              <p:nvPr/>
            </p:nvSpPr>
            <p:spPr>
              <a:xfrm>
                <a:off x="10548402" y="574439"/>
                <a:ext cx="12875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75000"/>
                      </a:schemeClr>
                    </a:solidFill>
                  </a:rPr>
                  <a:t>m</a:t>
                </a:r>
                <a:r>
                  <a:rPr lang="en-US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odel size</a:t>
                </a:r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" name="Rectangle 1"/>
            <p:cNvSpPr/>
            <p:nvPr/>
          </p:nvSpPr>
          <p:spPr>
            <a:xfrm>
              <a:off x="6065826" y="157975"/>
              <a:ext cx="4482576" cy="4298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Solver </a:t>
              </a:r>
              <a:r>
                <a:rPr lang="en-US" sz="2800" smtClean="0"/>
                <a:t>Result Comparison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92787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1016667"/>
            <a:ext cx="12192000" cy="5360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2037" y="1086278"/>
            <a:ext cx="4572000" cy="27432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38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Preliminary Results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0" y="685800"/>
            <a:ext cx="0" cy="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036702" y="5662243"/>
            <a:ext cx="1071623" cy="64633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Lower Sacramento</a:t>
            </a:r>
          </a:p>
          <a:p>
            <a:pPr algn="ctr"/>
            <a:r>
              <a:rPr lang="en-US" sz="1200" dirty="0" smtClean="0"/>
              <a:t>&amp; Delta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4717" y="3615640"/>
            <a:ext cx="4572000" cy="2743200"/>
          </a:xfrm>
        </p:spPr>
      </p:pic>
      <p:sp>
        <p:nvSpPr>
          <p:cNvPr id="28" name="TextBox 27"/>
          <p:cNvSpPr txBox="1"/>
          <p:nvPr/>
        </p:nvSpPr>
        <p:spPr>
          <a:xfrm>
            <a:off x="7328938" y="987009"/>
            <a:ext cx="4235455" cy="33855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600" b="1" dirty="0" smtClean="0"/>
              <a:t>Monthly Change in Overall Storage (MAF)</a:t>
            </a:r>
            <a:endParaRPr lang="en-US" sz="1600" b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6914711" y="4188049"/>
            <a:ext cx="4857470" cy="2166044"/>
            <a:chOff x="6914711" y="4188049"/>
            <a:chExt cx="4857470" cy="2166044"/>
          </a:xfrm>
        </p:grpSpPr>
        <p:sp>
          <p:nvSpPr>
            <p:cNvPr id="35" name="TextBox 34"/>
            <p:cNvSpPr txBox="1"/>
            <p:nvPr/>
          </p:nvSpPr>
          <p:spPr>
            <a:xfrm>
              <a:off x="7191654" y="6077094"/>
              <a:ext cx="107162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Oct-1921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700558" y="6077094"/>
              <a:ext cx="107162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Sep-2003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 rot="16200000">
              <a:off x="6289539" y="4813221"/>
              <a:ext cx="1588897" cy="338554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/>
                <a:t>ΔSurface </a:t>
              </a:r>
              <a:r>
                <a:rPr lang="en-US" sz="1600" dirty="0" smtClean="0"/>
                <a:t>water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914710" y="1708163"/>
            <a:ext cx="4898095" cy="2093136"/>
            <a:chOff x="6914710" y="1708163"/>
            <a:chExt cx="4898095" cy="2093136"/>
          </a:xfrm>
        </p:grpSpPr>
        <p:sp>
          <p:nvSpPr>
            <p:cNvPr id="34" name="TextBox 33"/>
            <p:cNvSpPr txBox="1"/>
            <p:nvPr/>
          </p:nvSpPr>
          <p:spPr>
            <a:xfrm>
              <a:off x="10741182" y="3524300"/>
              <a:ext cx="107162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/>
                <a:t>Sep-2003</a:t>
              </a:r>
              <a:endParaRPr lang="en-US" sz="1200" dirty="0" smtClean="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6329614" y="2293259"/>
              <a:ext cx="1508746" cy="338554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600" dirty="0" smtClean="0"/>
                <a:t>ΔGroundwater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32278" y="3524300"/>
              <a:ext cx="1071623" cy="2769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/>
                <a:t>Oct-1921</a:t>
              </a:r>
              <a:endParaRPr lang="en-US" sz="1200" dirty="0" smtClean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1024" y="987009"/>
            <a:ext cx="6568451" cy="5182663"/>
            <a:chOff x="81024" y="987009"/>
            <a:chExt cx="6568451" cy="518266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3" t="5090" r="8035" b="8641"/>
            <a:stretch/>
          </p:blipFill>
          <p:spPr>
            <a:xfrm>
              <a:off x="421915" y="987009"/>
              <a:ext cx="6227560" cy="4733109"/>
            </a:xfrm>
            <a:prstGeom prst="rect">
              <a:avLst/>
            </a:prstGeom>
          </p:spPr>
        </p:pic>
        <p:grpSp>
          <p:nvGrpSpPr>
            <p:cNvPr id="20" name="Group 19"/>
            <p:cNvGrpSpPr/>
            <p:nvPr/>
          </p:nvGrpSpPr>
          <p:grpSpPr>
            <a:xfrm>
              <a:off x="81024" y="1885599"/>
              <a:ext cx="6434990" cy="4284073"/>
              <a:chOff x="81024" y="1885599"/>
              <a:chExt cx="6434990" cy="4284073"/>
            </a:xfrm>
          </p:grpSpPr>
          <p:sp>
            <p:nvSpPr>
              <p:cNvPr id="21" name="TextBox 20"/>
              <p:cNvSpPr txBox="1"/>
              <p:nvPr/>
            </p:nvSpPr>
            <p:spPr>
              <a:xfrm rot="16200000">
                <a:off x="-1223949" y="3190572"/>
                <a:ext cx="2948499" cy="33855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Monthly Avg. Delivery (TAF/m)</a:t>
                </a:r>
                <a:endParaRPr lang="en-US" sz="16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884497" y="5695896"/>
                <a:ext cx="1071623" cy="4616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Upper Sacramento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208088" y="5708007"/>
                <a:ext cx="1071623" cy="4616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San Joaquin</a:t>
                </a:r>
              </a:p>
              <a:p>
                <a:pPr algn="ctr"/>
                <a:r>
                  <a:rPr lang="en-US" sz="1200" dirty="0" smtClean="0"/>
                  <a:t>&amp; South Bay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4379475" y="5656522"/>
                <a:ext cx="1071623" cy="2769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Tulare Basin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444391" y="5656521"/>
                <a:ext cx="1071623" cy="4616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/>
                  <a:t>Southern California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16200000">
                <a:off x="4723577" y="3200943"/>
                <a:ext cx="1524358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>
                    <a:solidFill>
                      <a:schemeClr val="accent3"/>
                    </a:solidFill>
                  </a:rPr>
                  <a:t>Groundwater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16200000">
                <a:off x="4723576" y="4740454"/>
                <a:ext cx="1524358" cy="30777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smtClean="0">
                    <a:solidFill>
                      <a:srgbClr val="FF0000"/>
                    </a:solidFill>
                  </a:rPr>
                  <a:t>Surface water</a:t>
                </a:r>
                <a:endParaRPr lang="en-US" sz="1400" dirty="0" smtClean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16200000">
                <a:off x="2728399" y="4106199"/>
                <a:ext cx="1587457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/>
                  <a:t>Agricultural Delivery</a:t>
                </a:r>
                <a:endParaRPr lang="en-US" sz="1200" dirty="0" smtClean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16200000">
                <a:off x="3242725" y="2613435"/>
                <a:ext cx="1314751" cy="2769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smtClean="0"/>
                  <a:t>Urban Delivery</a:t>
                </a:r>
                <a:endParaRPr lang="en-US" sz="1200" dirty="0" smtClean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17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Limitations &amp; Improvements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dirty="0" smtClean="0"/>
              <a:t>Perfect foresight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dirty="0" smtClean="0"/>
              <a:t>Run year-by-year to prevent perfect hydrologic foresight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dirty="0"/>
              <a:t>G</a:t>
            </a:r>
            <a:r>
              <a:rPr lang="en-US" dirty="0" smtClean="0"/>
              <a:t>roundwater representation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dirty="0" smtClean="0"/>
              <a:t>Implement SGMA constraints on groundwater basins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dirty="0" smtClean="0"/>
              <a:t>Water rights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  <a:buFont typeface="Wingdings" charset="2"/>
              <a:buChar char="Ø"/>
            </a:pPr>
            <a:r>
              <a:rPr lang="en-US" dirty="0" smtClean="0"/>
              <a:t>Represent water rights in system operations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88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err="1" smtClean="0">
                <a:solidFill>
                  <a:schemeClr val="accent3"/>
                </a:solidFill>
              </a:rPr>
              <a:t>CALifornia</a:t>
            </a:r>
            <a:r>
              <a:rPr lang="en-US" sz="4800" b="1" dirty="0" smtClean="0">
                <a:solidFill>
                  <a:schemeClr val="accent3"/>
                </a:solidFill>
              </a:rPr>
              <a:t> Value Integrated Network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Hydroeconomic optimization model</a:t>
            </a:r>
          </a:p>
          <a:p>
            <a:r>
              <a:rPr lang="en-US" dirty="0" smtClean="0"/>
              <a:t>Represents California’s water operations</a:t>
            </a:r>
          </a:p>
          <a:p>
            <a:r>
              <a:rPr lang="en-US" dirty="0" smtClean="0"/>
              <a:t>Optimizes water deliveries to users</a:t>
            </a:r>
          </a:p>
          <a:p>
            <a:r>
              <a:rPr lang="en-US" dirty="0" smtClean="0"/>
              <a:t>Surface and groundwater representation</a:t>
            </a:r>
          </a:p>
          <a:p>
            <a:r>
              <a:rPr lang="en-US" dirty="0" smtClean="0"/>
              <a:t>Historical monthly hydrology (from Oct 1921 to Sep 2003)</a:t>
            </a:r>
          </a:p>
          <a:p>
            <a:r>
              <a:rPr lang="en-US" dirty="0" smtClean="0"/>
              <a:t>2050 agricultural and urban demands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39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7306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6600" b="1" dirty="0" smtClean="0">
                <a:solidFill>
                  <a:schemeClr val="accent3"/>
                </a:solidFill>
              </a:rPr>
              <a:t>Software Installation </a:t>
            </a:r>
            <a:br>
              <a:rPr lang="en-US" sz="6600" b="1" dirty="0" smtClean="0">
                <a:solidFill>
                  <a:schemeClr val="accent3"/>
                </a:solidFill>
              </a:rPr>
            </a:br>
            <a:r>
              <a:rPr lang="en-US" sz="6600" b="1" dirty="0" smtClean="0">
                <a:solidFill>
                  <a:schemeClr val="accent3"/>
                </a:solidFill>
              </a:rPr>
              <a:t>&amp; Your 1</a:t>
            </a:r>
            <a:r>
              <a:rPr lang="en-US" sz="6600" b="1" baseline="30000" dirty="0" smtClean="0">
                <a:solidFill>
                  <a:schemeClr val="accent3"/>
                </a:solidFill>
              </a:rPr>
              <a:t>st</a:t>
            </a:r>
            <a:r>
              <a:rPr lang="en-US" sz="6600" b="1" dirty="0" smtClean="0">
                <a:solidFill>
                  <a:schemeClr val="accent3"/>
                </a:solidFill>
              </a:rPr>
              <a:t> PyVIN run</a:t>
            </a:r>
            <a:endParaRPr lang="en-US" sz="6600" b="1" dirty="0">
              <a:solidFill>
                <a:schemeClr val="accent3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3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41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46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42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63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97306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6600" b="1" dirty="0" smtClean="0">
                <a:solidFill>
                  <a:schemeClr val="accent3"/>
                </a:solidFill>
              </a:rPr>
              <a:t>Postprocessing Results</a:t>
            </a:r>
            <a:endParaRPr lang="en-US" sz="6600" b="1" dirty="0">
              <a:solidFill>
                <a:schemeClr val="accent3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71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44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3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232625"/>
            <a:ext cx="5681234" cy="4944338"/>
          </a:xfrm>
        </p:spPr>
        <p:txBody>
          <a:bodyPr/>
          <a:lstStyle/>
          <a:p>
            <a:r>
              <a:rPr lang="en-US" dirty="0" smtClean="0"/>
              <a:t>Economic values for agricultural, urban and hydropower uses</a:t>
            </a:r>
          </a:p>
          <a:p>
            <a:r>
              <a:rPr lang="en-US" dirty="0" smtClean="0"/>
              <a:t>Constraints for capacity limitations and regulatory requirements</a:t>
            </a:r>
          </a:p>
          <a:p>
            <a:r>
              <a:rPr lang="en-US" dirty="0" smtClean="0"/>
              <a:t>82-year hydrology and operations</a:t>
            </a:r>
          </a:p>
          <a:p>
            <a:r>
              <a:rPr lang="en-US" dirty="0" smtClean="0"/>
              <a:t>Monthly time-step</a:t>
            </a:r>
          </a:p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824235" y="89625"/>
            <a:ext cx="4419600" cy="6324600"/>
            <a:chOff x="4603101" y="413649"/>
            <a:chExt cx="4419600" cy="6324600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4603101" y="413649"/>
              <a:ext cx="4419600" cy="6324600"/>
            </a:xfrm>
            <a:custGeom>
              <a:avLst/>
              <a:gdLst>
                <a:gd name="T0" fmla="*/ 190846 w 2640"/>
                <a:gd name="T1" fmla="*/ 1463632 h 3552"/>
                <a:gd name="T2" fmla="*/ 261158 w 2640"/>
                <a:gd name="T3" fmla="*/ 1399531 h 3552"/>
                <a:gd name="T4" fmla="*/ 361604 w 2640"/>
                <a:gd name="T5" fmla="*/ 1335431 h 3552"/>
                <a:gd name="T6" fmla="*/ 1928553 w 2640"/>
                <a:gd name="T7" fmla="*/ 854676 h 3552"/>
                <a:gd name="T8" fmla="*/ 3214254 w 2640"/>
                <a:gd name="T9" fmla="*/ 0 h 3552"/>
                <a:gd name="T10" fmla="*/ 4339244 w 2640"/>
                <a:gd name="T11" fmla="*/ 512805 h 3552"/>
                <a:gd name="T12" fmla="*/ 3937462 w 2640"/>
                <a:gd name="T13" fmla="*/ 1709351 h 3552"/>
                <a:gd name="T14" fmla="*/ 2973185 w 2640"/>
                <a:gd name="T15" fmla="*/ 2905897 h 3552"/>
                <a:gd name="T16" fmla="*/ 4419600 w 2640"/>
                <a:gd name="T17" fmla="*/ 3675106 h 3552"/>
                <a:gd name="T18" fmla="*/ 4339244 w 2640"/>
                <a:gd name="T19" fmla="*/ 4957119 h 3552"/>
                <a:gd name="T20" fmla="*/ 4017818 w 2640"/>
                <a:gd name="T21" fmla="*/ 6068197 h 3552"/>
                <a:gd name="T22" fmla="*/ 241069 w 2640"/>
                <a:gd name="T23" fmla="*/ 6324600 h 3552"/>
                <a:gd name="T24" fmla="*/ 0 w 2640"/>
                <a:gd name="T25" fmla="*/ 4700717 h 3552"/>
                <a:gd name="T26" fmla="*/ 321425 w 2640"/>
                <a:gd name="T27" fmla="*/ 3247768 h 3552"/>
                <a:gd name="T28" fmla="*/ 803564 w 2640"/>
                <a:gd name="T29" fmla="*/ 3247768 h 3552"/>
                <a:gd name="T30" fmla="*/ 401782 w 2640"/>
                <a:gd name="T31" fmla="*/ 2307625 h 3552"/>
                <a:gd name="T32" fmla="*/ 241069 w 2640"/>
                <a:gd name="T33" fmla="*/ 1367481 h 35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0"/>
                <a:gd name="T52" fmla="*/ 0 h 3552"/>
                <a:gd name="T53" fmla="*/ 2640 w 2640"/>
                <a:gd name="T54" fmla="*/ 3552 h 35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0" h="3552">
                  <a:moveTo>
                    <a:pt x="114" y="822"/>
                  </a:moveTo>
                  <a:cubicBezTo>
                    <a:pt x="128" y="810"/>
                    <a:pt x="141" y="797"/>
                    <a:pt x="156" y="786"/>
                  </a:cubicBezTo>
                  <a:cubicBezTo>
                    <a:pt x="175" y="773"/>
                    <a:pt x="216" y="750"/>
                    <a:pt x="216" y="750"/>
                  </a:cubicBezTo>
                  <a:lnTo>
                    <a:pt x="1152" y="480"/>
                  </a:lnTo>
                  <a:lnTo>
                    <a:pt x="1920" y="0"/>
                  </a:lnTo>
                  <a:lnTo>
                    <a:pt x="2592" y="288"/>
                  </a:lnTo>
                  <a:lnTo>
                    <a:pt x="2352" y="960"/>
                  </a:lnTo>
                  <a:lnTo>
                    <a:pt x="1776" y="1632"/>
                  </a:lnTo>
                  <a:lnTo>
                    <a:pt x="2640" y="2064"/>
                  </a:lnTo>
                  <a:lnTo>
                    <a:pt x="2592" y="2784"/>
                  </a:lnTo>
                  <a:lnTo>
                    <a:pt x="2400" y="3408"/>
                  </a:lnTo>
                  <a:lnTo>
                    <a:pt x="144" y="3552"/>
                  </a:lnTo>
                  <a:lnTo>
                    <a:pt x="0" y="2640"/>
                  </a:lnTo>
                  <a:lnTo>
                    <a:pt x="192" y="1824"/>
                  </a:lnTo>
                  <a:lnTo>
                    <a:pt x="480" y="1824"/>
                  </a:lnTo>
                  <a:lnTo>
                    <a:pt x="240" y="1296"/>
                  </a:lnTo>
                  <a:lnTo>
                    <a:pt x="144" y="768"/>
                  </a:lnTo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5669901" y="2474158"/>
              <a:ext cx="1143000" cy="6096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Arial" charset="0"/>
                </a:rPr>
                <a:t>City A</a:t>
              </a:r>
            </a:p>
          </p:txBody>
        </p:sp>
        <p:sp>
          <p:nvSpPr>
            <p:cNvPr id="12" name="Oval 6"/>
            <p:cNvSpPr>
              <a:spLocks noChangeArrowheads="1"/>
            </p:cNvSpPr>
            <p:nvPr/>
          </p:nvSpPr>
          <p:spPr bwMode="auto">
            <a:xfrm>
              <a:off x="7651101" y="4376049"/>
              <a:ext cx="1143000" cy="6096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Arial" charset="0"/>
                </a:rPr>
                <a:t>City B</a:t>
              </a:r>
            </a:p>
          </p:txBody>
        </p:sp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4939002" y="4312286"/>
              <a:ext cx="1371600" cy="609600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>
                  <a:latin typeface="Arial" charset="0"/>
                </a:rPr>
                <a:t>Agriculture</a:t>
              </a:r>
            </a:p>
          </p:txBody>
        </p:sp>
        <p:sp>
          <p:nvSpPr>
            <p:cNvPr id="14" name="AutoShape 8"/>
            <p:cNvSpPr>
              <a:spLocks noChangeArrowheads="1"/>
            </p:cNvSpPr>
            <p:nvPr/>
          </p:nvSpPr>
          <p:spPr bwMode="auto">
            <a:xfrm rot="10800000">
              <a:off x="4984101" y="5823849"/>
              <a:ext cx="1066800" cy="838200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>
                <a:defRPr/>
              </a:pPr>
              <a:endParaRPr lang="es-MX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6965301" y="1709049"/>
              <a:ext cx="609600" cy="4343400"/>
            </a:xfrm>
            <a:prstGeom prst="line">
              <a:avLst/>
            </a:prstGeom>
            <a:noFill/>
            <a:ln w="19050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10"/>
            <p:cNvSpPr>
              <a:spLocks noChangeShapeType="1"/>
            </p:cNvSpPr>
            <p:nvPr/>
          </p:nvSpPr>
          <p:spPr bwMode="auto">
            <a:xfrm flipH="1">
              <a:off x="6812901" y="2775849"/>
              <a:ext cx="609600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7" name="AutoShape 11"/>
            <p:cNvCxnSpPr>
              <a:cxnSpLocks noChangeShapeType="1"/>
              <a:stCxn id="19" idx="1"/>
              <a:endCxn id="17" idx="4"/>
            </p:cNvCxnSpPr>
            <p:nvPr/>
          </p:nvCxnSpPr>
          <p:spPr bwMode="auto">
            <a:xfrm flipV="1">
              <a:off x="5784201" y="4985649"/>
              <a:ext cx="2438400" cy="1257300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8" name="Line 13"/>
            <p:cNvSpPr>
              <a:spLocks noChangeShapeType="1"/>
            </p:cNvSpPr>
            <p:nvPr/>
          </p:nvSpPr>
          <p:spPr bwMode="auto">
            <a:xfrm flipH="1">
              <a:off x="6355701" y="4604649"/>
              <a:ext cx="838200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 flipV="1">
              <a:off x="5593701" y="4985649"/>
              <a:ext cx="0" cy="8382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0" name="Picture 16" descr="MCj0435506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822301" y="1944330"/>
              <a:ext cx="8382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17" descr="MPj0414116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803501" y="3801374"/>
              <a:ext cx="838200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18" descr="MPj0406553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29501" y="3610403"/>
              <a:ext cx="9906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9" descr="MCBD20043_0000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965301" y="1632849"/>
              <a:ext cx="1600200" cy="879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0" descr="MPj01452260000[1]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736701" y="4985649"/>
              <a:ext cx="736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 Box 21"/>
            <p:cNvSpPr txBox="1">
              <a:spLocks noChangeArrowheads="1"/>
            </p:cNvSpPr>
            <p:nvPr/>
          </p:nvSpPr>
          <p:spPr bwMode="auto">
            <a:xfrm>
              <a:off x="5262235" y="806846"/>
              <a:ext cx="1164101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sz="2800" b="1" dirty="0" err="1">
                  <a:latin typeface="Arial" charset="0"/>
                </a:rPr>
                <a:t>Basin</a:t>
              </a:r>
              <a:endParaRPr lang="en-US" sz="2800" b="1" dirty="0">
                <a:latin typeface="Arial" charset="0"/>
              </a:endParaRPr>
            </a:p>
          </p:txBody>
        </p:sp>
        <p:pic>
          <p:nvPicPr>
            <p:cNvPr id="26" name="Picture 25" descr="j029382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584301" y="1328049"/>
              <a:ext cx="650875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26" descr="Lassen Peak and Snowmelt in Lake Helen, Lassen Volcanic National Park, California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727301" y="870849"/>
              <a:ext cx="9144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 Box 15"/>
            <p:cNvSpPr txBox="1">
              <a:spLocks noChangeArrowheads="1"/>
            </p:cNvSpPr>
            <p:nvPr/>
          </p:nvSpPr>
          <p:spPr bwMode="auto">
            <a:xfrm>
              <a:off x="5679229" y="6262395"/>
              <a:ext cx="984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Aquifer</a:t>
              </a:r>
            </a:p>
          </p:txBody>
        </p:sp>
        <p:sp>
          <p:nvSpPr>
            <p:cNvPr id="33" name="Text Box 22"/>
            <p:cNvSpPr txBox="1">
              <a:spLocks noChangeArrowheads="1"/>
            </p:cNvSpPr>
            <p:nvPr/>
          </p:nvSpPr>
          <p:spPr bwMode="auto">
            <a:xfrm>
              <a:off x="6593629" y="3290595"/>
              <a:ext cx="7617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b="1" dirty="0" err="1">
                  <a:latin typeface="Arial" charset="0"/>
                </a:rPr>
                <a:t>River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34" name="Text Box 25"/>
            <p:cNvSpPr txBox="1">
              <a:spLocks noChangeArrowheads="1"/>
            </p:cNvSpPr>
            <p:nvPr/>
          </p:nvSpPr>
          <p:spPr bwMode="auto">
            <a:xfrm>
              <a:off x="6669829" y="4250238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b="1" dirty="0">
                  <a:latin typeface="Arial" charset="0"/>
                </a:rPr>
                <a:t>$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35" name="Text Box 26"/>
            <p:cNvSpPr txBox="1">
              <a:spLocks noChangeArrowheads="1"/>
            </p:cNvSpPr>
            <p:nvPr/>
          </p:nvSpPr>
          <p:spPr bwMode="auto">
            <a:xfrm>
              <a:off x="5558579" y="5269656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b="1" dirty="0">
                  <a:latin typeface="Arial" charset="0"/>
                </a:rPr>
                <a:t>$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36" name="Text Box 27"/>
            <p:cNvSpPr txBox="1">
              <a:spLocks noChangeArrowheads="1"/>
            </p:cNvSpPr>
            <p:nvPr/>
          </p:nvSpPr>
          <p:spPr bwMode="auto">
            <a:xfrm>
              <a:off x="7025105" y="2442076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MX" b="1" dirty="0">
                  <a:latin typeface="Arial" charset="0"/>
                </a:rPr>
                <a:t>$</a:t>
              </a:r>
              <a:endParaRPr lang="en-US" b="1" dirty="0">
                <a:latin typeface="Arial" charset="0"/>
              </a:endParaRPr>
            </a:p>
          </p:txBody>
        </p:sp>
        <p:sp>
          <p:nvSpPr>
            <p:cNvPr id="37" name="Text Box 28"/>
            <p:cNvSpPr txBox="1">
              <a:spLocks noChangeArrowheads="1"/>
            </p:cNvSpPr>
            <p:nvPr/>
          </p:nvSpPr>
          <p:spPr bwMode="auto">
            <a:xfrm>
              <a:off x="7965229" y="5787506"/>
              <a:ext cx="3111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b="1" dirty="0">
                  <a:latin typeface="Arial" charset="0"/>
                </a:rPr>
                <a:t>$</a:t>
              </a:r>
              <a:endParaRPr lang="en-US" b="1" dirty="0">
                <a:latin typeface="Arial" charset="0"/>
              </a:endParaRPr>
            </a:p>
          </p:txBody>
        </p: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2171700" y="0"/>
            <a:ext cx="100203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4800" b="1" smtClean="0">
                <a:solidFill>
                  <a:schemeClr val="accent3"/>
                </a:solidFill>
              </a:rPr>
              <a:t>Water Allocation</a:t>
            </a:r>
            <a:endParaRPr lang="en-US" sz="4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8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99618" y="1432158"/>
            <a:ext cx="5296382" cy="1368987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Forces quantitative understanding of integrated water and </a:t>
            </a:r>
            <a:r>
              <a:rPr lang="en-US" smtClean="0"/>
              <a:t>economic </a:t>
            </a:r>
            <a:r>
              <a:rPr lang="en-US" smtClean="0"/>
              <a:t>system</a:t>
            </a:r>
            <a:endParaRPr lang="en-US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78768766"/>
              </p:ext>
            </p:extLst>
          </p:nvPr>
        </p:nvGraphicFramePr>
        <p:xfrm>
          <a:off x="5182564" y="777540"/>
          <a:ext cx="6856071" cy="5005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8"/>
          <p:cNvSpPr txBox="1">
            <a:spLocks/>
          </p:cNvSpPr>
          <p:nvPr/>
        </p:nvSpPr>
        <p:spPr>
          <a:xfrm>
            <a:off x="799618" y="3575332"/>
            <a:ext cx="5296382" cy="140178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Provides insights into regional and statewide water planning and management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CALVIN</a:t>
            </a:r>
            <a:endParaRPr lang="en-US" sz="48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621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Motivation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better sense of integrated system and operations</a:t>
            </a:r>
          </a:p>
          <a:p>
            <a:r>
              <a:rPr lang="en-US" dirty="0" smtClean="0"/>
              <a:t>Seek ways to improve system management</a:t>
            </a:r>
          </a:p>
          <a:p>
            <a:r>
              <a:rPr lang="en-US" dirty="0" smtClean="0"/>
              <a:t>Quantifying user willingness to pay for additional water</a:t>
            </a:r>
          </a:p>
          <a:p>
            <a:r>
              <a:rPr lang="en-US" dirty="0" smtClean="0"/>
              <a:t>Find insights into changes in physical capacities and policies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73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960962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Model Coverage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93" y="0"/>
            <a:ext cx="4645307" cy="6469749"/>
          </a:xfrm>
        </p:spPr>
      </p:pic>
      <p:sp>
        <p:nvSpPr>
          <p:cNvPr id="8" name="Content Placeholder 8"/>
          <p:cNvSpPr txBox="1">
            <a:spLocks/>
          </p:cNvSpPr>
          <p:nvPr/>
        </p:nvSpPr>
        <p:spPr>
          <a:xfrm>
            <a:off x="838200" y="1825625"/>
            <a:ext cx="54700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Most agricultural activities and urban population</a:t>
            </a:r>
          </a:p>
          <a:p>
            <a:r>
              <a:rPr lang="en-US" dirty="0" smtClean="0"/>
              <a:t>Major conveyance systems (CAA, DMC, CRA)</a:t>
            </a:r>
          </a:p>
          <a:p>
            <a:r>
              <a:rPr lang="en-US" dirty="0" smtClean="0"/>
              <a:t>CVP and SWP operations</a:t>
            </a:r>
          </a:p>
          <a:p>
            <a:r>
              <a:rPr lang="en-US" dirty="0" smtClean="0"/>
              <a:t>Surface and groundwater reservoirs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6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April 28, 2017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PyVIN | msdogan@ucdavis.edu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0C2E6-1407-654D-A973-BD15335AE34C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accent3"/>
                </a:solidFill>
              </a:rPr>
              <a:t>Network-Flow Structure</a:t>
            </a:r>
            <a:endParaRPr lang="en-US" sz="4800" b="1" dirty="0">
              <a:solidFill>
                <a:schemeClr val="accent3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8200" y="1825625"/>
            <a:ext cx="4833395" cy="4351338"/>
          </a:xfrm>
        </p:spPr>
        <p:txBody>
          <a:bodyPr/>
          <a:lstStyle/>
          <a:p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Reservoirs, plants, demand areas</a:t>
            </a:r>
          </a:p>
          <a:p>
            <a:r>
              <a:rPr lang="en-US" dirty="0" smtClean="0"/>
              <a:t>Links</a:t>
            </a:r>
          </a:p>
          <a:p>
            <a:pPr lvl="1"/>
            <a:r>
              <a:rPr lang="en-US" dirty="0" smtClean="0"/>
              <a:t>Capacity (upper bound), minimum flow (lower bound), loss (amplitude), cost</a:t>
            </a:r>
          </a:p>
          <a:p>
            <a:r>
              <a:rPr lang="en-US" dirty="0" smtClean="0"/>
              <a:t>CALVIN network schematic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712103" y="1130500"/>
            <a:ext cx="4641697" cy="2004961"/>
            <a:chOff x="211139" y="154675"/>
            <a:chExt cx="2857524" cy="1297142"/>
          </a:xfrm>
        </p:grpSpPr>
        <p:grpSp>
          <p:nvGrpSpPr>
            <p:cNvPr id="10" name="Group 9"/>
            <p:cNvGrpSpPr/>
            <p:nvPr/>
          </p:nvGrpSpPr>
          <p:grpSpPr>
            <a:xfrm>
              <a:off x="211139" y="681201"/>
              <a:ext cx="2857524" cy="770616"/>
              <a:chOff x="339656" y="1030681"/>
              <a:chExt cx="2857524" cy="770616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773565" y="1030681"/>
                <a:ext cx="381000" cy="370115"/>
              </a:xfrm>
              <a:prstGeom prst="ellipse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dirty="0" err="1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i</a:t>
                </a:r>
                <a:endPara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2358980" y="1030681"/>
                <a:ext cx="381000" cy="370115"/>
              </a:xfrm>
              <a:prstGeom prst="ellipse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400" dirty="0" err="1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j</a:t>
                </a:r>
                <a:endParaRPr lang="en-US" sz="2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1154565" y="1215739"/>
                <a:ext cx="1204415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339656" y="1210003"/>
                <a:ext cx="433909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 flipV="1">
                <a:off x="2739980" y="1210003"/>
                <a:ext cx="45720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79371" y="1370410"/>
                <a:ext cx="5693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origin </a:t>
                </a:r>
              </a:p>
              <a:p>
                <a:pPr algn="ctr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node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206277" y="1364674"/>
                <a:ext cx="68640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terminal</a:t>
                </a:r>
              </a:p>
              <a:p>
                <a:pPr algn="ctr"/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node</a:t>
                </a:r>
              </a:p>
            </p:txBody>
          </p:sp>
        </p:grpSp>
        <p:cxnSp>
          <p:nvCxnSpPr>
            <p:cNvPr id="12" name="Straight Arrow Connector 11"/>
            <p:cNvCxnSpPr/>
            <p:nvPr/>
          </p:nvCxnSpPr>
          <p:spPr>
            <a:xfrm>
              <a:off x="2420963" y="154675"/>
              <a:ext cx="0" cy="526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444804" y="860523"/>
              <a:ext cx="351513" cy="258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link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523" b="30546"/>
          <a:stretch/>
        </p:blipFill>
        <p:spPr>
          <a:xfrm>
            <a:off x="6319777" y="3540770"/>
            <a:ext cx="5872223" cy="31104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288192" y="1125507"/>
            <a:ext cx="570990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57586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10210</TotalTime>
  <Words>2051</Words>
  <Application>Microsoft Macintosh PowerPoint</Application>
  <PresentationFormat>Widescreen</PresentationFormat>
  <Paragraphs>686</Paragraphs>
  <Slides>44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Calibri</vt:lpstr>
      <vt:lpstr>Cambria Math</vt:lpstr>
      <vt:lpstr>Courier</vt:lpstr>
      <vt:lpstr>Garamond</vt:lpstr>
      <vt:lpstr>Helvetica</vt:lpstr>
      <vt:lpstr>Times New Roman</vt:lpstr>
      <vt:lpstr>Wingdings</vt:lpstr>
      <vt:lpstr>Arial</vt:lpstr>
      <vt:lpstr>Office Theme</vt:lpstr>
      <vt:lpstr>Spring 2017  PyVIN Shortcourse &amp;  Hands-on Tutorial</vt:lpstr>
      <vt:lpstr>Agenda</vt:lpstr>
      <vt:lpstr>CALVIN Theory &amp;  Model Introduction</vt:lpstr>
      <vt:lpstr>CALifornia Value Integrated Network</vt:lpstr>
      <vt:lpstr>Water Allocation</vt:lpstr>
      <vt:lpstr>CALVIN</vt:lpstr>
      <vt:lpstr>Motivation</vt:lpstr>
      <vt:lpstr>Model Coverage</vt:lpstr>
      <vt:lpstr>Network-Flow Structure</vt:lpstr>
      <vt:lpstr>Water Users: Demand Areas</vt:lpstr>
      <vt:lpstr>Demand Area Penalty Curves</vt:lpstr>
      <vt:lpstr>Monthly Varying Demand Curves</vt:lpstr>
      <vt:lpstr>Agricultural Representation</vt:lpstr>
      <vt:lpstr>Agricultural Demand</vt:lpstr>
      <vt:lpstr>Urban Demand</vt:lpstr>
      <vt:lpstr>Wildlife Refuge Demand</vt:lpstr>
      <vt:lpstr>PowerPoint Presentation</vt:lpstr>
      <vt:lpstr>HOBBES Database</vt:lpstr>
      <vt:lpstr>HOBBES</vt:lpstr>
      <vt:lpstr>Modeling with HOBBES</vt:lpstr>
      <vt:lpstr>HOBBES Website</vt:lpstr>
      <vt:lpstr>Data Visualization</vt:lpstr>
      <vt:lpstr>Data Flow Overview</vt:lpstr>
      <vt:lpstr>Hydrology</vt:lpstr>
      <vt:lpstr>Operating Cost</vt:lpstr>
      <vt:lpstr>PyVIN Model</vt:lpstr>
      <vt:lpstr>Goals</vt:lpstr>
      <vt:lpstr>CALVIN</vt:lpstr>
      <vt:lpstr>Modeling Environment</vt:lpstr>
      <vt:lpstr>PowerPoint Presentation</vt:lpstr>
      <vt:lpstr>HOBBES Matrix Creator</vt:lpstr>
      <vt:lpstr>PyVIN Model Structure</vt:lpstr>
      <vt:lpstr>PyVIN Run Process</vt:lpstr>
      <vt:lpstr>PyVIN</vt:lpstr>
      <vt:lpstr>Solver Time</vt:lpstr>
      <vt:lpstr>Total Runtime</vt:lpstr>
      <vt:lpstr>Solver Accuracy</vt:lpstr>
      <vt:lpstr>Preliminary Results</vt:lpstr>
      <vt:lpstr>Limitations &amp; Improvements</vt:lpstr>
      <vt:lpstr>Software Installation  &amp; Your 1st PyVIN run</vt:lpstr>
      <vt:lpstr>PowerPoint Presentation</vt:lpstr>
      <vt:lpstr>PowerPoint Presentation</vt:lpstr>
      <vt:lpstr>Postprocessing Results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Mustafa Sahin Dogan</dc:creator>
  <cp:lastModifiedBy>Mustafa Sahin Dogan</cp:lastModifiedBy>
  <cp:revision>743</cp:revision>
  <cp:lastPrinted>2017-03-22T05:37:46Z</cp:lastPrinted>
  <dcterms:created xsi:type="dcterms:W3CDTF">2017-02-09T00:09:28Z</dcterms:created>
  <dcterms:modified xsi:type="dcterms:W3CDTF">2017-04-25T22:39:33Z</dcterms:modified>
</cp:coreProperties>
</file>